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mp4" ContentType="video/unknown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48" r:id="rId2"/>
    <p:sldId id="444" r:id="rId3"/>
    <p:sldId id="613" r:id="rId4"/>
    <p:sldId id="612" r:id="rId5"/>
    <p:sldId id="624" r:id="rId6"/>
    <p:sldId id="626" r:id="rId7"/>
    <p:sldId id="628" r:id="rId8"/>
    <p:sldId id="625" r:id="rId9"/>
    <p:sldId id="627" r:id="rId10"/>
    <p:sldId id="629" r:id="rId11"/>
    <p:sldId id="614" r:id="rId12"/>
    <p:sldId id="638" r:id="rId13"/>
    <p:sldId id="621" r:id="rId14"/>
    <p:sldId id="639" r:id="rId15"/>
    <p:sldId id="640" r:id="rId16"/>
    <p:sldId id="636" r:id="rId17"/>
    <p:sldId id="637" r:id="rId18"/>
    <p:sldId id="635" r:id="rId19"/>
    <p:sldId id="641" r:id="rId20"/>
    <p:sldId id="648" r:id="rId21"/>
    <p:sldId id="646" r:id="rId22"/>
    <p:sldId id="647" r:id="rId23"/>
    <p:sldId id="632" r:id="rId24"/>
    <p:sldId id="630" r:id="rId25"/>
    <p:sldId id="642" r:id="rId26"/>
    <p:sldId id="631" r:id="rId27"/>
    <p:sldId id="634" r:id="rId28"/>
    <p:sldId id="643" r:id="rId29"/>
    <p:sldId id="615" r:id="rId30"/>
    <p:sldId id="451" r:id="rId31"/>
  </p:sldIdLst>
  <p:sldSz cx="9144000" cy="6858000" type="screen4x3"/>
  <p:notesSz cx="6784975" cy="9918700"/>
  <p:defaultTextStyle>
    <a:defPPr>
      <a:defRPr lang="de-DE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accent2"/>
        </a:solidFill>
        <a:latin typeface="Trebuchet MS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accent2"/>
        </a:solidFill>
        <a:latin typeface="Trebuchet MS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accent2"/>
        </a:solidFill>
        <a:latin typeface="Trebuchet MS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accent2"/>
        </a:solidFill>
        <a:latin typeface="Trebuchet MS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accent2"/>
        </a:solidFill>
        <a:latin typeface="Trebuchet MS" charset="0"/>
        <a:ea typeface="+mn-ea"/>
        <a:cs typeface="+mn-cs"/>
      </a:defRPr>
    </a:lvl5pPr>
    <a:lvl6pPr marL="2286000" algn="l" defTabSz="457200" rtl="0" eaLnBrk="1" latinLnBrk="0" hangingPunct="1">
      <a:defRPr b="1" kern="1200">
        <a:solidFill>
          <a:schemeClr val="accent2"/>
        </a:solidFill>
        <a:latin typeface="Trebuchet MS" charset="0"/>
        <a:ea typeface="+mn-ea"/>
        <a:cs typeface="+mn-cs"/>
      </a:defRPr>
    </a:lvl6pPr>
    <a:lvl7pPr marL="2743200" algn="l" defTabSz="457200" rtl="0" eaLnBrk="1" latinLnBrk="0" hangingPunct="1">
      <a:defRPr b="1" kern="1200">
        <a:solidFill>
          <a:schemeClr val="accent2"/>
        </a:solidFill>
        <a:latin typeface="Trebuchet MS" charset="0"/>
        <a:ea typeface="+mn-ea"/>
        <a:cs typeface="+mn-cs"/>
      </a:defRPr>
    </a:lvl7pPr>
    <a:lvl8pPr marL="3200400" algn="l" defTabSz="457200" rtl="0" eaLnBrk="1" latinLnBrk="0" hangingPunct="1">
      <a:defRPr b="1" kern="1200">
        <a:solidFill>
          <a:schemeClr val="accent2"/>
        </a:solidFill>
        <a:latin typeface="Trebuchet MS" charset="0"/>
        <a:ea typeface="+mn-ea"/>
        <a:cs typeface="+mn-cs"/>
      </a:defRPr>
    </a:lvl8pPr>
    <a:lvl9pPr marL="3657600" algn="l" defTabSz="457200" rtl="0" eaLnBrk="1" latinLnBrk="0" hangingPunct="1">
      <a:defRPr b="1" kern="1200">
        <a:solidFill>
          <a:schemeClr val="accent2"/>
        </a:solidFill>
        <a:latin typeface="Trebuchet M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scaleToFitPaper="1" frameSlides="1"/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FFD0"/>
    <a:srgbClr val="FFCFD1"/>
    <a:srgbClr val="FFA3A5"/>
    <a:srgbClr val="A5FFA5"/>
    <a:srgbClr val="FF6666"/>
    <a:srgbClr val="66FF66"/>
    <a:srgbClr val="FF5050"/>
    <a:srgbClr val="006600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 autoAdjust="0"/>
    <p:restoredTop sz="94660" autoAdjust="0"/>
  </p:normalViewPr>
  <p:slideViewPr>
    <p:cSldViewPr snapToGrid="0" showGuides="1">
      <p:cViewPr>
        <p:scale>
          <a:sx n="100" d="100"/>
          <a:sy n="100" d="100"/>
        </p:scale>
        <p:origin x="-784" y="-1944"/>
      </p:cViewPr>
      <p:guideLst>
        <p:guide orient="horz" pos="2144"/>
        <p:guide pos="8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handoutMaster" Target="handoutMasters/handout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pitchFamily="-6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3338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pitchFamily="-6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1813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pitchFamily="-6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3338" y="9421813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pitchFamily="-65" charset="0"/>
              </a:defRPr>
            </a:lvl1pPr>
          </a:lstStyle>
          <a:p>
            <a:pPr>
              <a:defRPr/>
            </a:pPr>
            <a:fld id="{834F1637-258D-764D-A1C1-7F08454D275F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1970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pitchFamily="-6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3338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pitchFamily="-6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4538"/>
            <a:ext cx="495935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11700"/>
            <a:ext cx="5429250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Textmasterformate durch Klicken bearbeiten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1813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pitchFamily="-6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3338" y="9421813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pitchFamily="-65" charset="0"/>
              </a:defRPr>
            </a:lvl1pPr>
          </a:lstStyle>
          <a:p>
            <a:pPr>
              <a:defRPr/>
            </a:pPr>
            <a:fld id="{9619F763-F0D7-1E44-AE0A-37AF2404D3B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5718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3A6ED4-DDE0-BE47-92CE-E4799CCAD40F}" type="slidenum">
              <a:rPr lang="en-US">
                <a:latin typeface="Arial" charset="0"/>
              </a:rPr>
              <a:pPr/>
              <a:t>1</a:t>
            </a:fld>
            <a:endParaRPr lang="en-US">
              <a:latin typeface="Arial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Contents</a:t>
            </a:r>
          </a:p>
          <a:p>
            <a:pPr eaLnBrk="1" hangingPunct="1">
              <a:lnSpc>
                <a:spcPct val="80000"/>
              </a:lnSpc>
            </a:pPr>
            <a:endParaRPr lang="en-US" sz="80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Range of Application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Model Family (2)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Features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Input and Output Signals (2)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Operating Conditions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Passenger Car Tire Design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Parts of the Model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Belt Segments (2)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In-Plane Bending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Out-of-Plane Bending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Lateral Bending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Belt Torsion &amp; Twist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Dynamic Radial Stiffness (2)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Hysteresis Model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Inflation Pressure (2)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Rim-to-Belt Contact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Newmark Integation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Road Contact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Road Contact Equations (5)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Friction Element Dynamics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Example (Side-slip Sweep)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Tread Pattern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Thermal Model (3)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Modelization: Wear Model (2)</a:t>
            </a:r>
          </a:p>
          <a:p>
            <a:pPr eaLnBrk="1" hangingPunct="1">
              <a:lnSpc>
                <a:spcPct val="80000"/>
              </a:lnSpc>
            </a:pPr>
            <a:endParaRPr lang="en-US" sz="80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 Data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 Data: Static Properties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 Data: Modal Properties (2)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 Data: Tread Data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 Data: Additional Data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Model Data: Preprocessing (4)</a:t>
            </a:r>
          </a:p>
          <a:p>
            <a:pPr eaLnBrk="1" hangingPunct="1">
              <a:lnSpc>
                <a:spcPct val="80000"/>
              </a:lnSpc>
            </a:pPr>
            <a:endParaRPr lang="en-US" sz="80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Computing Time</a:t>
            </a:r>
          </a:p>
          <a:p>
            <a:pPr eaLnBrk="1" hangingPunct="1">
              <a:lnSpc>
                <a:spcPct val="80000"/>
              </a:lnSpc>
            </a:pPr>
            <a:endParaRPr lang="en-US" sz="80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Criteria for Choice of Measurements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Approaches for Parameterization</a:t>
            </a:r>
          </a:p>
          <a:p>
            <a:pPr eaLnBrk="1" hangingPunct="1">
              <a:lnSpc>
                <a:spcPct val="80000"/>
              </a:lnSpc>
            </a:pPr>
            <a:endParaRPr lang="en-US" sz="80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FTire/fit GUI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FTire/fit Features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FTire/fit De-Coupling of Identification Process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FTire/fit Results: Cleat Tests (4)</a:t>
            </a:r>
          </a:p>
          <a:p>
            <a:pPr eaLnBrk="1" hangingPunct="1">
              <a:lnSpc>
                <a:spcPct val="80000"/>
              </a:lnSpc>
            </a:pPr>
            <a:endParaRPr lang="en-US" sz="80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FTire/calc GUI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FTire/calc Features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FTire/calc FETire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FTire/calc Input Data (2)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FTire/calc Tire Layer Structure Template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FTire/calc Cross Section Geometry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FTire/calc Tread Pattern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FTire/calc Visualization (2)</a:t>
            </a:r>
          </a:p>
          <a:p>
            <a:pPr eaLnBrk="1" hangingPunct="1">
              <a:lnSpc>
                <a:spcPct val="80000"/>
              </a:lnSpc>
            </a:pPr>
            <a:endParaRPr lang="en-US" sz="80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FTire/estim Qualified Data Estimation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FTire/estim Independent Variables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FTire/estim Data to be Estimated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FTire/estim Example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FTire/estim Formulae Customization Mask</a:t>
            </a:r>
          </a:p>
          <a:p>
            <a:pPr eaLnBrk="1" hangingPunct="1">
              <a:lnSpc>
                <a:spcPct val="80000"/>
              </a:lnSpc>
            </a:pPr>
            <a:endParaRPr lang="en-US" sz="80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FTire/tools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FTire/tools Static Analysis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FTire/tools Modal Analysis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FTire/tools Linearization (2)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FTire/tools Steady-State Analysis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FTire/tools 'Show Info’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FTire/tools More Tools..</a:t>
            </a:r>
          </a:p>
          <a:p>
            <a:pPr eaLnBrk="1" hangingPunct="1">
              <a:lnSpc>
                <a:spcPct val="80000"/>
              </a:lnSpc>
            </a:pPr>
            <a:endParaRPr lang="en-US" sz="80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FTire/sim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FTire/sim Example (4)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FTire/sim Results: Handling (6)</a:t>
            </a:r>
          </a:p>
          <a:p>
            <a:pPr eaLnBrk="1" hangingPunct="1">
              <a:lnSpc>
                <a:spcPct val="80000"/>
              </a:lnSpc>
            </a:pPr>
            <a:endParaRPr lang="en-US" sz="80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FTire/link</a:t>
            </a:r>
          </a:p>
          <a:p>
            <a:pPr eaLnBrk="1" hangingPunct="1">
              <a:lnSpc>
                <a:spcPct val="80000"/>
              </a:lnSpc>
            </a:pPr>
            <a:endParaRPr lang="en-US" sz="80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Interface to Road Models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Regular Grid Road</a:t>
            </a:r>
          </a:p>
          <a:p>
            <a:pPr eaLnBrk="1" hangingPunct="1">
              <a:lnSpc>
                <a:spcPct val="80000"/>
              </a:lnSpc>
            </a:pPr>
            <a:r>
              <a:rPr lang="en-US" sz="800">
                <a:latin typeface="Arial" charset="0"/>
              </a:rPr>
              <a:t>User-Defined Road Model (URM)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80A947-7999-4343-B926-84D3C8AB6291}" type="slidenum">
              <a:rPr lang="en-US">
                <a:latin typeface="Arial" charset="0"/>
              </a:rPr>
              <a:pPr/>
              <a:t>10</a:t>
            </a:fld>
            <a:endParaRPr lang="en-US">
              <a:latin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13AE97-CE70-A241-90EE-E02B3C9A13C3}" type="slidenum">
              <a:rPr lang="en-US">
                <a:latin typeface="Arial" charset="0"/>
              </a:rPr>
              <a:pPr/>
              <a:t>11</a:t>
            </a:fld>
            <a:endParaRPr lang="en-US"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13AE97-CE70-A241-90EE-E02B3C9A13C3}" type="slidenum">
              <a:rPr lang="en-US">
                <a:latin typeface="Arial" charset="0"/>
              </a:rPr>
              <a:pPr/>
              <a:t>12</a:t>
            </a:fld>
            <a:endParaRPr lang="en-US"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13AE97-CE70-A241-90EE-E02B3C9A13C3}" type="slidenum">
              <a:rPr lang="en-US">
                <a:latin typeface="Arial" charset="0"/>
              </a:rPr>
              <a:pPr/>
              <a:t>13</a:t>
            </a:fld>
            <a:endParaRPr lang="en-US"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13AE97-CE70-A241-90EE-E02B3C9A13C3}" type="slidenum">
              <a:rPr lang="en-US">
                <a:latin typeface="Arial" charset="0"/>
              </a:rPr>
              <a:pPr/>
              <a:t>17</a:t>
            </a:fld>
            <a:endParaRPr lang="en-US"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13AE97-CE70-A241-90EE-E02B3C9A13C3}" type="slidenum">
              <a:rPr lang="en-US">
                <a:latin typeface="Arial" charset="0"/>
              </a:rPr>
              <a:pPr/>
              <a:t>28</a:t>
            </a:fld>
            <a:endParaRPr lang="en-US"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13AE97-CE70-A241-90EE-E02B3C9A13C3}" type="slidenum">
              <a:rPr lang="en-US">
                <a:latin typeface="Arial" charset="0"/>
              </a:rPr>
              <a:pPr/>
              <a:t>29</a:t>
            </a:fld>
            <a:endParaRPr lang="en-US"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E56D07-B1EA-4D49-A0F8-146F2F95A51B}" type="slidenum">
              <a:rPr lang="en-US">
                <a:latin typeface="Arial" charset="0"/>
              </a:rPr>
              <a:pPr/>
              <a:t>30</a:t>
            </a:fld>
            <a:endParaRPr lang="en-US">
              <a:latin typeface="Arial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13AE97-CE70-A241-90EE-E02B3C9A13C3}" type="slidenum">
              <a:rPr lang="en-US">
                <a:latin typeface="Arial" charset="0"/>
              </a:rPr>
              <a:pPr/>
              <a:t>2</a:t>
            </a:fld>
            <a:endParaRPr lang="en-US"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13AE97-CE70-A241-90EE-E02B3C9A13C3}" type="slidenum">
              <a:rPr lang="en-US">
                <a:latin typeface="Arial" charset="0"/>
              </a:rPr>
              <a:pPr/>
              <a:t>3</a:t>
            </a:fld>
            <a:endParaRPr lang="en-US"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80A947-7999-4343-B926-84D3C8AB6291}" type="slidenum">
              <a:rPr lang="en-US">
                <a:latin typeface="Arial" charset="0"/>
              </a:rPr>
              <a:pPr/>
              <a:t>4</a:t>
            </a:fld>
            <a:endParaRPr lang="en-US">
              <a:latin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80A947-7999-4343-B926-84D3C8AB6291}" type="slidenum">
              <a:rPr lang="en-US">
                <a:latin typeface="Arial" charset="0"/>
              </a:rPr>
              <a:pPr/>
              <a:t>5</a:t>
            </a:fld>
            <a:endParaRPr lang="en-US">
              <a:latin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80A947-7999-4343-B926-84D3C8AB6291}" type="slidenum">
              <a:rPr lang="en-US">
                <a:latin typeface="Arial" charset="0"/>
              </a:rPr>
              <a:pPr/>
              <a:t>6</a:t>
            </a:fld>
            <a:endParaRPr lang="en-US">
              <a:latin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80A947-7999-4343-B926-84D3C8AB6291}" type="slidenum">
              <a:rPr lang="en-US">
                <a:latin typeface="Arial" charset="0"/>
              </a:rPr>
              <a:pPr/>
              <a:t>7</a:t>
            </a:fld>
            <a:endParaRPr lang="en-US">
              <a:latin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80A947-7999-4343-B926-84D3C8AB6291}" type="slidenum">
              <a:rPr lang="en-US">
                <a:latin typeface="Arial" charset="0"/>
              </a:rPr>
              <a:pPr/>
              <a:t>8</a:t>
            </a:fld>
            <a:endParaRPr lang="en-US">
              <a:latin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80A947-7999-4343-B926-84D3C8AB6291}" type="slidenum">
              <a:rPr lang="en-US">
                <a:latin typeface="Arial" charset="0"/>
              </a:rPr>
              <a:pPr/>
              <a:t>9</a:t>
            </a:fld>
            <a:endParaRPr lang="en-US">
              <a:latin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Master-Untertitelformat bearbeiten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65E15-B288-D844-9A89-365D26EAD65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xmlns:p14="http://schemas.microsoft.com/office/powerpoint/2010/main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A78CE-CFA8-A449-BC2C-0836DDD7242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xmlns:p14="http://schemas.microsoft.com/office/powerpoint/2010/main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B452F-A0BC-BD46-B062-B362ABA82D8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xmlns:p14="http://schemas.microsoft.com/office/powerpoint/2010/main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93FE93-7923-8444-A242-7B06BB042CD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xmlns:p14="http://schemas.microsoft.com/office/powerpoint/2010/main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58980-18F1-F04E-B331-8CC42479349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xmlns:p14="http://schemas.microsoft.com/office/powerpoint/2010/main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B00A2-F8DB-B742-BEC1-AF7B52F9BA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xmlns:p14="http://schemas.microsoft.com/office/powerpoint/2010/main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D1882-D541-B246-83D6-2238D63B4C6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xmlns:p14="http://schemas.microsoft.com/office/powerpoint/2010/main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D6D60B-2D19-A74D-83B0-717BD23568A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xmlns:p14="http://schemas.microsoft.com/office/powerpoint/2010/main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1EDF8-AFD4-6841-B5FB-0B74AFACDC4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xmlns:p14="http://schemas.microsoft.com/office/powerpoint/2010/main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C99DB-A8C0-254A-9CDB-EAFC851FC36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xmlns:p14="http://schemas.microsoft.com/office/powerpoint/2010/main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E7E96-F892-A042-A381-D68B4E79621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xmlns:p14="http://schemas.microsoft.com/office/powerpoint/2010/main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D8920ADA-F38F-8A4D-B3E4-FB406C74377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65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6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microsoft.com/office/2007/relationships/hdphoto" Target="../media/hdphoto5.wdp"/><Relationship Id="rId8" Type="http://schemas.openxmlformats.org/officeDocument/2006/relationships/image" Target="../media/image10.png"/><Relationship Id="rId9" Type="http://schemas.microsoft.com/office/2007/relationships/hdphoto" Target="../media/hdphoto6.wdp"/><Relationship Id="rId10" Type="http://schemas.openxmlformats.org/officeDocument/2006/relationships/image" Target="../media/image11.tiff"/><Relationship Id="rId11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3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1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4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20.png"/><Relationship Id="rId1" Type="http://schemas.microsoft.com/office/2007/relationships/media" Target="file://localhost/Users/micha/presentation/Tyre_Colloquium_2015/lag.mp4" TargetMode="External"/><Relationship Id="rId2" Type="http://schemas.openxmlformats.org/officeDocument/2006/relationships/video" Target="file://localhost/Users/micha/presentation/Tyre_Colloquium_2015/lag.mp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1.png"/><Relationship Id="rId7" Type="http://schemas.openxmlformats.org/officeDocument/2006/relationships/image" Target="../media/image2.png"/><Relationship Id="rId8" Type="http://schemas.openxmlformats.org/officeDocument/2006/relationships/image" Target="../media/image27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28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29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1" Type="http://schemas.microsoft.com/office/2007/relationships/media" Target="file://localhost/Users/micha/presentation/Tyre_Colloquium_2015/belgian_side.mp4" TargetMode="External"/><Relationship Id="rId2" Type="http://schemas.openxmlformats.org/officeDocument/2006/relationships/video" Target="file://localhost/Users/micha/presentation/Tyre_Colloquium_2015/belgian_side.mp4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jpg"/><Relationship Id="rId14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3.png"/><Relationship Id="rId6" Type="http://schemas.openxmlformats.org/officeDocument/2006/relationships/image" Target="../media/image11.tiff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4.xml.rels><?xml version="1.0" encoding="UTF-8" standalone="yes"?>
<Relationships xmlns="http://schemas.openxmlformats.org/package/2006/relationships"><Relationship Id="rId11" Type="http://schemas.microsoft.com/office/2007/relationships/hdphoto" Target="../media/hdphoto4.wdp"/><Relationship Id="rId12" Type="http://schemas.openxmlformats.org/officeDocument/2006/relationships/image" Target="../media/image2.png"/><Relationship Id="rId13" Type="http://schemas.openxmlformats.org/officeDocument/2006/relationships/image" Target="../media/image8.png"/><Relationship Id="rId14" Type="http://schemas.openxmlformats.org/officeDocument/2006/relationships/image" Target="../media/image9.png"/><Relationship Id="rId15" Type="http://schemas.microsoft.com/office/2007/relationships/hdphoto" Target="../media/hdphoto5.wdp"/><Relationship Id="rId16" Type="http://schemas.openxmlformats.org/officeDocument/2006/relationships/image" Target="../media/image10.png"/><Relationship Id="rId17" Type="http://schemas.microsoft.com/office/2007/relationships/hdphoto" Target="../media/hdphoto6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microsoft.com/office/2007/relationships/hdphoto" Target="../media/hdphoto1.wdp"/><Relationship Id="rId6" Type="http://schemas.openxmlformats.org/officeDocument/2006/relationships/image" Target="../media/image5.png"/><Relationship Id="rId7" Type="http://schemas.microsoft.com/office/2007/relationships/hdphoto" Target="../media/hdphoto2.wdp"/><Relationship Id="rId8" Type="http://schemas.openxmlformats.org/officeDocument/2006/relationships/image" Target="../media/image6.png"/><Relationship Id="rId9" Type="http://schemas.microsoft.com/office/2007/relationships/hdphoto" Target="../media/hdphoto3.wdp"/><Relationship Id="rId10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1" Type="http://schemas.microsoft.com/office/2007/relationships/hdphoto" Target="../media/hdphoto4.wdp"/><Relationship Id="rId1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microsoft.com/office/2007/relationships/hdphoto" Target="../media/hdphoto1.wdp"/><Relationship Id="rId6" Type="http://schemas.openxmlformats.org/officeDocument/2006/relationships/image" Target="../media/image5.png"/><Relationship Id="rId7" Type="http://schemas.microsoft.com/office/2007/relationships/hdphoto" Target="../media/hdphoto2.wdp"/><Relationship Id="rId8" Type="http://schemas.openxmlformats.org/officeDocument/2006/relationships/image" Target="../media/image6.png"/><Relationship Id="rId9" Type="http://schemas.microsoft.com/office/2007/relationships/hdphoto" Target="../media/hdphoto3.wdp"/><Relationship Id="rId10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1" Type="http://schemas.microsoft.com/office/2007/relationships/hdphoto" Target="../media/hdphoto4.wdp"/><Relationship Id="rId1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microsoft.com/office/2007/relationships/hdphoto" Target="../media/hdphoto1.wdp"/><Relationship Id="rId6" Type="http://schemas.openxmlformats.org/officeDocument/2006/relationships/image" Target="../media/image5.png"/><Relationship Id="rId7" Type="http://schemas.microsoft.com/office/2007/relationships/hdphoto" Target="../media/hdphoto2.wdp"/><Relationship Id="rId8" Type="http://schemas.openxmlformats.org/officeDocument/2006/relationships/image" Target="../media/image6.png"/><Relationship Id="rId9" Type="http://schemas.microsoft.com/office/2007/relationships/hdphoto" Target="../media/hdphoto3.wdp"/><Relationship Id="rId10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png"/><Relationship Id="rId12" Type="http://schemas.microsoft.com/office/2007/relationships/hdphoto" Target="../media/hdphoto4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6" Type="http://schemas.microsoft.com/office/2007/relationships/hdphoto" Target="../media/hdphoto1.wdp"/><Relationship Id="rId7" Type="http://schemas.openxmlformats.org/officeDocument/2006/relationships/image" Target="../media/image5.png"/><Relationship Id="rId8" Type="http://schemas.microsoft.com/office/2007/relationships/hdphoto" Target="../media/hdphoto2.wdp"/><Relationship Id="rId9" Type="http://schemas.openxmlformats.org/officeDocument/2006/relationships/image" Target="../media/image6.png"/><Relationship Id="rId10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microsoft.com/office/2007/relationships/hdphoto" Target="../media/hdphoto5.wdp"/><Relationship Id="rId7" Type="http://schemas.openxmlformats.org/officeDocument/2006/relationships/image" Target="../media/image10.png"/><Relationship Id="rId8" Type="http://schemas.microsoft.com/office/2007/relationships/hdphoto" Target="../media/hdphoto6.wdp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microsoft.com/office/2007/relationships/hdphoto" Target="../media/hdphoto5.wdp"/><Relationship Id="rId8" Type="http://schemas.openxmlformats.org/officeDocument/2006/relationships/image" Target="../media/image10.png"/><Relationship Id="rId9" Type="http://schemas.microsoft.com/office/2007/relationships/hdphoto" Target="../media/hdphoto6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4" name="Gruppierung 10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15369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6" name="Text Box 7"/>
          <p:cNvSpPr txBox="1">
            <a:spLocks noChangeArrowheads="1"/>
          </p:cNvSpPr>
          <p:nvPr/>
        </p:nvSpPr>
        <p:spPr bwMode="auto">
          <a:xfrm>
            <a:off x="107950" y="5121275"/>
            <a:ext cx="52578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400" i="1" dirty="0" err="1" smtClean="0">
                <a:solidFill>
                  <a:srgbClr val="FF6600"/>
                </a:solidFill>
              </a:rPr>
              <a:t>FTire </a:t>
            </a:r>
            <a:r>
              <a:rPr lang="en-US" sz="2400" dirty="0" err="1" smtClean="0">
                <a:solidFill>
                  <a:srgbClr val="FF6600"/>
                </a:solidFill>
              </a:rPr>
              <a:t>and Puzzling Tire Physics</a:t>
            </a:r>
            <a:r>
              <a:rPr lang="en-US" sz="2400" dirty="0" smtClean="0">
                <a:solidFill>
                  <a:srgbClr val="FF6600"/>
                </a:solidFill>
              </a:rPr>
              <a:t>:</a:t>
            </a:r>
          </a:p>
          <a:p>
            <a:r>
              <a:rPr lang="en-US" sz="2400" dirty="0">
                <a:solidFill>
                  <a:srgbClr val="FF6600"/>
                </a:solidFill>
              </a:rPr>
              <a:t>Teacher, not Student</a:t>
            </a:r>
            <a:endParaRPr lang="en-US" sz="2400" dirty="0" smtClean="0">
              <a:solidFill>
                <a:srgbClr val="FF6600"/>
              </a:solidFill>
            </a:endParaRPr>
          </a:p>
          <a:p>
            <a:endParaRPr lang="en-US" sz="1200" i="1" dirty="0" smtClean="0">
              <a:solidFill>
                <a:srgbClr val="E75C12"/>
              </a:solidFill>
            </a:endParaRPr>
          </a:p>
          <a:p>
            <a:r>
              <a:rPr lang="en-US" sz="1600" dirty="0" smtClean="0">
                <a:solidFill>
                  <a:srgbClr val="53505E"/>
                </a:solidFill>
              </a:rPr>
              <a:t>Michael </a:t>
            </a:r>
            <a:r>
              <a:rPr lang="en-US" sz="1600" dirty="0" err="1" smtClean="0">
                <a:solidFill>
                  <a:srgbClr val="53505E"/>
                </a:solidFill>
              </a:rPr>
              <a:t>Gipser</a:t>
            </a:r>
            <a:endParaRPr lang="en-US" sz="1600" dirty="0" smtClean="0">
              <a:solidFill>
                <a:srgbClr val="53505E"/>
              </a:solidFill>
            </a:endParaRPr>
          </a:p>
          <a:p>
            <a:r>
              <a:rPr lang="en-US" sz="1200" dirty="0" smtClean="0">
                <a:solidFill>
                  <a:srgbClr val="53505E"/>
                </a:solidFill>
              </a:rPr>
              <a:t>Esslingen </a:t>
            </a:r>
            <a:r>
              <a:rPr lang="en-US" sz="1200" dirty="0">
                <a:solidFill>
                  <a:srgbClr val="53505E"/>
                </a:solidFill>
              </a:rPr>
              <a:t>University of Applied </a:t>
            </a:r>
            <a:r>
              <a:rPr lang="en-US" sz="1200" dirty="0" smtClean="0">
                <a:solidFill>
                  <a:srgbClr val="53505E"/>
                </a:solidFill>
              </a:rPr>
              <a:t>Sciences</a:t>
            </a:r>
          </a:p>
          <a:p>
            <a:r>
              <a:rPr lang="en-US" sz="1200" dirty="0" smtClean="0">
                <a:solidFill>
                  <a:srgbClr val="53505E"/>
                </a:solidFill>
              </a:rPr>
              <a:t>&amp; </a:t>
            </a:r>
            <a:r>
              <a:rPr lang="en-US" sz="1200" dirty="0" err="1">
                <a:solidFill>
                  <a:srgbClr val="E75C12"/>
                </a:solidFill>
              </a:rPr>
              <a:t>cosin</a:t>
            </a:r>
            <a:r>
              <a:rPr lang="en-US" sz="1200" dirty="0">
                <a:solidFill>
                  <a:srgbClr val="53505E"/>
                </a:solidFill>
              </a:rPr>
              <a:t> scientific software</a:t>
            </a: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524000" y="1397000"/>
            <a:ext cx="6096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547813" y="1412875"/>
            <a:ext cx="6096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187700" y="0"/>
            <a:ext cx="5956300" cy="908050"/>
          </a:xfrm>
        </p:spPr>
        <p:txBody>
          <a:bodyPr/>
          <a:lstStyle/>
          <a:p>
            <a:pPr algn="r" eaLnBrk="1" hangingPunct="1"/>
            <a:r>
              <a:rPr lang="en-US" sz="1800" b="1" dirty="0" smtClean="0">
                <a:solidFill>
                  <a:srgbClr val="53505E"/>
                </a:solidFill>
                <a:latin typeface="Trebuchet MS" charset="0"/>
              </a:rPr>
              <a:t> </a:t>
            </a:r>
            <a:endParaRPr lang="en-US" sz="1800" b="1" dirty="0">
              <a:solidFill>
                <a:srgbClr val="53505E"/>
              </a:solidFill>
              <a:latin typeface="Trebuchet MS" charset="0"/>
            </a:endParaRPr>
          </a:p>
        </p:txBody>
      </p:sp>
      <p:pic>
        <p:nvPicPr>
          <p:cNvPr id="5" name="Bild 4" descr="hu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109" y="1079500"/>
            <a:ext cx="4663561" cy="5118099"/>
          </a:xfrm>
          <a:prstGeom prst="rect">
            <a:avLst/>
          </a:prstGeom>
        </p:spPr>
      </p:pic>
      <p:pic>
        <p:nvPicPr>
          <p:cNvPr id="7" name="Bild 6" descr="hu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657" y="49972"/>
            <a:ext cx="3033893" cy="11819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37920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Rectangle 6"/>
          <p:cNvSpPr txBox="1">
            <a:spLocks noChangeArrowheads="1"/>
          </p:cNvSpPr>
          <p:nvPr/>
        </p:nvSpPr>
        <p:spPr bwMode="auto">
          <a:xfrm>
            <a:off x="4216400" y="12700"/>
            <a:ext cx="40386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dirty="0">
                <a:solidFill>
                  <a:srgbClr val="53505E"/>
                </a:solidFill>
                <a:latin typeface="Trebuchet MS" charset="0"/>
              </a:rPr>
              <a:t>The Analytic Approach</a:t>
            </a:r>
            <a:endParaRPr lang="en-US" sz="1800" b="1" dirty="0">
              <a:solidFill>
                <a:srgbClr val="53505E"/>
              </a:solidFill>
              <a:latin typeface="Trebuchet MS" charset="0"/>
            </a:endParaRPr>
          </a:p>
        </p:txBody>
      </p:sp>
      <p:pic>
        <p:nvPicPr>
          <p:cNvPr id="35" name="Bild 34" descr="hu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grpSp>
        <p:nvGrpSpPr>
          <p:cNvPr id="2" name="Gruppierung 1"/>
          <p:cNvGrpSpPr/>
          <p:nvPr/>
        </p:nvGrpSpPr>
        <p:grpSpPr>
          <a:xfrm>
            <a:off x="962111" y="1295400"/>
            <a:ext cx="7761318" cy="3009899"/>
            <a:chOff x="962111" y="1295400"/>
            <a:chExt cx="7761318" cy="3009899"/>
          </a:xfrm>
        </p:grpSpPr>
        <p:grpSp>
          <p:nvGrpSpPr>
            <p:cNvPr id="37893" name="Gruppierung 37892"/>
            <p:cNvGrpSpPr/>
            <p:nvPr/>
          </p:nvGrpSpPr>
          <p:grpSpPr>
            <a:xfrm>
              <a:off x="4393915" y="2616200"/>
              <a:ext cx="2341318" cy="1260475"/>
              <a:chOff x="4406615" y="2374900"/>
              <a:chExt cx="2341318" cy="1260475"/>
            </a:xfrm>
          </p:grpSpPr>
          <p:sp>
            <p:nvSpPr>
              <p:cNvPr id="15" name="Oval 14"/>
              <p:cNvSpPr/>
              <p:nvPr/>
            </p:nvSpPr>
            <p:spPr bwMode="auto">
              <a:xfrm>
                <a:off x="4406615" y="2374900"/>
                <a:ext cx="2341318" cy="1260475"/>
              </a:xfrm>
              <a:prstGeom prst="ellipse">
                <a:avLst/>
              </a:prstGeom>
              <a:solidFill>
                <a:srgbClr val="FFFF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r">
                  <a:defRPr/>
                </a:pPr>
                <a:r>
                  <a:rPr lang="en-US" dirty="0" err="1">
                    <a:solidFill>
                      <a:schemeClr val="tx1"/>
                    </a:solidFill>
                  </a:rPr>
                  <a:t>CDTire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Comfort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and Durability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</a:t>
                </a:r>
                <a:r>
                  <a:rPr lang="en-US" sz="900" b="0" dirty="0">
                    <a:solidFill>
                      <a:schemeClr val="tx1"/>
                    </a:solidFill>
                  </a:rPr>
                  <a:t>Model</a:t>
                </a:r>
              </a:p>
            </p:txBody>
          </p:sp>
          <p:pic>
            <p:nvPicPr>
              <p:cNvPr id="17" name="Bild 1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82533" y="2573866"/>
                <a:ext cx="989047" cy="905934"/>
              </a:xfrm>
              <a:prstGeom prst="rect">
                <a:avLst/>
              </a:prstGeom>
            </p:spPr>
          </p:pic>
        </p:grpSp>
        <p:grpSp>
          <p:nvGrpSpPr>
            <p:cNvPr id="37895" name="Gruppierung 37894"/>
            <p:cNvGrpSpPr/>
            <p:nvPr/>
          </p:nvGrpSpPr>
          <p:grpSpPr>
            <a:xfrm>
              <a:off x="3213100" y="1295400"/>
              <a:ext cx="3240000" cy="1260000"/>
              <a:chOff x="3225800" y="1054100"/>
              <a:chExt cx="3240000" cy="1260000"/>
            </a:xfrm>
          </p:grpSpPr>
          <p:sp>
            <p:nvSpPr>
              <p:cNvPr id="18" name="Oval 17"/>
              <p:cNvSpPr/>
              <p:nvPr/>
            </p:nvSpPr>
            <p:spPr bwMode="auto">
              <a:xfrm>
                <a:off x="3225800" y="1054100"/>
                <a:ext cx="3240000" cy="1260000"/>
              </a:xfrm>
              <a:prstGeom prst="ellipse">
                <a:avLst/>
              </a:prstGeom>
              <a:solidFill>
                <a:srgbClr val="FF66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Explicit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FE</a:t>
                </a:r>
              </a:p>
              <a:p>
                <a:pPr algn="l">
                  <a:defRPr/>
                </a:pPr>
                <a:r>
                  <a:rPr lang="en-US" dirty="0" smtClean="0">
                    <a:solidFill>
                      <a:schemeClr val="tx1"/>
                    </a:solidFill>
                  </a:rPr>
                  <a:t>Models</a:t>
                </a:r>
              </a:p>
              <a:p>
                <a:pPr algn="l">
                  <a:defRPr/>
                </a:pPr>
                <a:r>
                  <a:rPr lang="en-US" sz="900" b="0" dirty="0" err="1" smtClean="0">
                    <a:solidFill>
                      <a:schemeClr val="tx1"/>
                    </a:solidFill>
                  </a:rPr>
                  <a:t>Abaqus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,..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25" name="Bild 24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944533" y="1144811"/>
                <a:ext cx="956733" cy="1073236"/>
              </a:xfrm>
              <a:prstGeom prst="rect">
                <a:avLst/>
              </a:prstGeom>
            </p:spPr>
          </p:pic>
        </p:grpSp>
        <p:grpSp>
          <p:nvGrpSpPr>
            <p:cNvPr id="37894" name="Gruppierung 37893"/>
            <p:cNvGrpSpPr/>
            <p:nvPr/>
          </p:nvGrpSpPr>
          <p:grpSpPr>
            <a:xfrm>
              <a:off x="6383429" y="2616200"/>
              <a:ext cx="2340000" cy="1260475"/>
              <a:chOff x="6413063" y="2374900"/>
              <a:chExt cx="2340000" cy="1260475"/>
            </a:xfrm>
          </p:grpSpPr>
          <p:sp>
            <p:nvSpPr>
              <p:cNvPr id="16" name="Oval 15"/>
              <p:cNvSpPr/>
              <p:nvPr/>
            </p:nvSpPr>
            <p:spPr bwMode="auto">
              <a:xfrm>
                <a:off x="6413063" y="2374900"/>
                <a:ext cx="2340000" cy="1260475"/>
              </a:xfrm>
              <a:prstGeom prst="ellipse">
                <a:avLst/>
              </a:prstGeom>
              <a:solidFill>
                <a:srgbClr val="FFFF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RMOD-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K 7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err="1">
                    <a:solidFill>
                      <a:schemeClr val="tx1"/>
                    </a:solidFill>
                  </a:rPr>
                  <a:t>Reifenmodell</a:t>
                </a:r>
                <a:endParaRPr lang="en-US" sz="900" b="0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err="1">
                    <a:solidFill>
                      <a:schemeClr val="tx1"/>
                    </a:solidFill>
                  </a:rPr>
                  <a:t>Komfort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24" name="Bild 23"/>
              <p:cNvPicPr>
                <a:picLocks noChangeAspect="1"/>
              </p:cNvPicPr>
              <p:nvPr/>
            </p:nvPicPr>
            <p:blipFill>
              <a:blip r:embed="rId8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100000"/>
                        </a14:imgEffect>
                        <a14:imgEffect>
                          <a14:saturation sat="174000"/>
                        </a14:imgEffect>
                        <a14:imgEffect>
                          <a14:brightnessContrast bright="-54000" contrast="-22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flipH="1">
                <a:off x="7825402" y="2611968"/>
                <a:ext cx="927133" cy="863599"/>
              </a:xfrm>
              <a:prstGeom prst="rect">
                <a:avLst/>
              </a:prstGeom>
            </p:spPr>
          </p:pic>
        </p:grpSp>
        <p:grpSp>
          <p:nvGrpSpPr>
            <p:cNvPr id="4" name="Gruppierung 3"/>
            <p:cNvGrpSpPr/>
            <p:nvPr/>
          </p:nvGrpSpPr>
          <p:grpSpPr>
            <a:xfrm>
              <a:off x="962111" y="2425700"/>
              <a:ext cx="2758343" cy="1879599"/>
              <a:chOff x="974811" y="2184400"/>
              <a:chExt cx="2758343" cy="1879599"/>
            </a:xfrm>
          </p:grpSpPr>
          <p:sp>
            <p:nvSpPr>
              <p:cNvPr id="23" name="Oval 22"/>
              <p:cNvSpPr/>
              <p:nvPr/>
            </p:nvSpPr>
            <p:spPr bwMode="auto">
              <a:xfrm>
                <a:off x="1213354" y="2370086"/>
                <a:ext cx="2519800" cy="1260475"/>
              </a:xfrm>
              <a:prstGeom prst="ellipse">
                <a:avLst/>
              </a:prstGeom>
              <a:solidFill>
                <a:srgbClr val="FFFF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r">
                  <a:defRPr/>
                </a:pPr>
                <a:r>
                  <a:rPr lang="en-US" i="1" dirty="0" err="1">
                    <a:solidFill>
                      <a:schemeClr val="tx1"/>
                    </a:solidFill>
                  </a:rPr>
                  <a:t>F</a:t>
                </a:r>
                <a:r>
                  <a:rPr lang="en-US" i="1" dirty="0" err="1" smtClean="0">
                    <a:solidFill>
                      <a:schemeClr val="tx1"/>
                    </a:solidFill>
                  </a:rPr>
                  <a:t>Tire</a:t>
                </a:r>
                <a:endParaRPr lang="en-US" i="1" dirty="0">
                  <a:solidFill>
                    <a:schemeClr val="tx1"/>
                  </a:solidFill>
                </a:endParaRP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Flexible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Structure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Model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36" name="Bild 35" descr="hugo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4811" y="2184400"/>
                <a:ext cx="1712672" cy="1879599"/>
              </a:xfrm>
              <a:prstGeom prst="rect">
                <a:avLst/>
              </a:prstGeom>
            </p:spPr>
          </p:pic>
        </p:grpSp>
      </p:grpSp>
      <p:pic>
        <p:nvPicPr>
          <p:cNvPr id="30" name="Bild 29" descr="ftire_1.tiff"/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852" t="4042" r="7701" b="22945"/>
          <a:stretch/>
        </p:blipFill>
        <p:spPr>
          <a:xfrm flipH="1">
            <a:off x="6698538" y="4796484"/>
            <a:ext cx="1753281" cy="1646650"/>
          </a:xfrm>
          <a:prstGeom prst="rect">
            <a:avLst/>
          </a:prstGeom>
        </p:spPr>
      </p:pic>
      <p:pic>
        <p:nvPicPr>
          <p:cNvPr id="6" name="Bild 5" descr="tire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267" y="4766734"/>
            <a:ext cx="1304544" cy="1706880"/>
          </a:xfrm>
          <a:prstGeom prst="rect">
            <a:avLst/>
          </a:prstGeom>
        </p:spPr>
      </p:pic>
      <p:grpSp>
        <p:nvGrpSpPr>
          <p:cNvPr id="10" name="Gruppierung 9"/>
          <p:cNvGrpSpPr/>
          <p:nvPr/>
        </p:nvGrpSpPr>
        <p:grpSpPr>
          <a:xfrm>
            <a:off x="2865118" y="4798050"/>
            <a:ext cx="3421381" cy="1508105"/>
            <a:chOff x="2797385" y="4721849"/>
            <a:chExt cx="3421381" cy="1508105"/>
          </a:xfrm>
        </p:grpSpPr>
        <p:sp>
          <p:nvSpPr>
            <p:cNvPr id="27" name="Textfeld 26"/>
            <p:cNvSpPr txBox="1"/>
            <p:nvPr/>
          </p:nvSpPr>
          <p:spPr>
            <a:xfrm>
              <a:off x="3098800" y="4721849"/>
              <a:ext cx="2726267" cy="150810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discretization</a:t>
              </a:r>
            </a:p>
            <a:p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abstractions</a:t>
              </a:r>
            </a:p>
            <a:p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simplifications</a:t>
              </a:r>
            </a:p>
            <a:p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negligances</a:t>
              </a:r>
            </a:p>
            <a:p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r>
                <a:rPr lang="en-US" sz="1400">
                  <a:solidFill>
                    <a:srgbClr val="FF6600"/>
                  </a:solidFill>
                </a:rPr>
                <a:t>but yet observing all relevant physical principles </a:t>
              </a:r>
            </a:p>
          </p:txBody>
        </p:sp>
        <p:sp>
          <p:nvSpPr>
            <p:cNvPr id="28" name="Pfeil nach rechts 27"/>
            <p:cNvSpPr/>
            <p:nvPr/>
          </p:nvSpPr>
          <p:spPr bwMode="auto">
            <a:xfrm>
              <a:off x="5672666" y="5418666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  <p:sp>
          <p:nvSpPr>
            <p:cNvPr id="37" name="Plus 36"/>
            <p:cNvSpPr/>
            <p:nvPr/>
          </p:nvSpPr>
          <p:spPr bwMode="auto">
            <a:xfrm>
              <a:off x="2797385" y="5367866"/>
              <a:ext cx="360000" cy="360000"/>
            </a:xfrm>
            <a:prstGeom prst="mathPlus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" name="Textfeld 37"/>
          <p:cNvSpPr txBox="1"/>
          <p:nvPr/>
        </p:nvSpPr>
        <p:spPr>
          <a:xfrm>
            <a:off x="0" y="1295399"/>
            <a:ext cx="9144000" cy="3031068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58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29702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700" name="Text Box 7"/>
          <p:cNvSpPr txBox="1">
            <a:spLocks noChangeArrowheads="1"/>
          </p:cNvSpPr>
          <p:nvPr/>
        </p:nvSpPr>
        <p:spPr bwMode="auto">
          <a:xfrm>
            <a:off x="2962275" y="2813683"/>
            <a:ext cx="3552825" cy="136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l">
              <a:lnSpc>
                <a:spcPct val="140000"/>
              </a:lnSpc>
              <a:buSzPct val="75000"/>
            </a:pPr>
            <a:r>
              <a:rPr lang="en-US" sz="2000" dirty="0" smtClean="0">
                <a:solidFill>
                  <a:srgbClr val="D9D9D9"/>
                </a:solidFill>
              </a:rPr>
              <a:t>Why is </a:t>
            </a:r>
            <a:r>
              <a:rPr lang="en-US" sz="2000" i="1" dirty="0" smtClean="0">
                <a:solidFill>
                  <a:srgbClr val="D9D9D9"/>
                </a:solidFill>
              </a:rPr>
              <a:t>FTire</a:t>
            </a:r>
            <a:r>
              <a:rPr lang="en-US" sz="2000" dirty="0" smtClean="0">
                <a:solidFill>
                  <a:srgbClr val="D9D9D9"/>
                </a:solidFill>
              </a:rPr>
              <a:t> a teacher?</a:t>
            </a:r>
          </a:p>
          <a:p>
            <a:pPr algn="l">
              <a:lnSpc>
                <a:spcPct val="140000"/>
              </a:lnSpc>
              <a:buSzPct val="75000"/>
            </a:pPr>
            <a:r>
              <a:rPr lang="en-US" sz="2000" dirty="0">
                <a:solidFill>
                  <a:srgbClr val="E75B12"/>
                </a:solidFill>
              </a:rPr>
              <a:t>What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can </a:t>
            </a:r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FTire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teach us?</a:t>
            </a: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>
              <a:lnSpc>
                <a:spcPct val="140000"/>
              </a:lnSpc>
              <a:buSzPct val="75000"/>
            </a:pPr>
            <a:r>
              <a:rPr lang="en-US" sz="2000" dirty="0" smtClean="0">
                <a:solidFill>
                  <a:srgbClr val="D9D9D9"/>
                </a:solidFill>
              </a:rPr>
              <a:t>How does </a:t>
            </a:r>
            <a:r>
              <a:rPr lang="en-US" sz="2000" i="1" dirty="0" smtClean="0">
                <a:solidFill>
                  <a:srgbClr val="D9D9D9"/>
                </a:solidFill>
              </a:rPr>
              <a:t>FTire</a:t>
            </a:r>
            <a:r>
              <a:rPr lang="en-US" sz="2000" dirty="0" smtClean="0">
                <a:solidFill>
                  <a:srgbClr val="D9D9D9"/>
                </a:solidFill>
              </a:rPr>
              <a:t> teach?</a:t>
            </a:r>
          </a:p>
        </p:txBody>
      </p:sp>
      <p:pic>
        <p:nvPicPr>
          <p:cNvPr id="8" name="Bild 7" descr="hu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4254500" y="12700"/>
            <a:ext cx="40005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i="1" dirty="0" err="1">
                <a:solidFill>
                  <a:srgbClr val="595959"/>
                </a:solidFill>
                <a:latin typeface="Trebuchet MS"/>
                <a:cs typeface="Trebuchet MS"/>
              </a:rPr>
              <a:t>FTire </a:t>
            </a:r>
            <a:r>
              <a:rPr lang="en-US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and Puzzling Tire Physics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:</a:t>
            </a:r>
            <a:b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</a:br>
            <a:r>
              <a:rPr lang="en-US" sz="1800" b="1" dirty="0">
                <a:solidFill>
                  <a:srgbClr val="595959"/>
                </a:solidFill>
                <a:latin typeface="Trebuchet MS"/>
                <a:cs typeface="Trebuchet MS"/>
              </a:rPr>
              <a:t>Teacher, not Student</a:t>
            </a:r>
            <a:endParaRPr lang="en-US" sz="1800" b="1" dirty="0">
              <a:solidFill>
                <a:srgbClr val="595959"/>
              </a:solidFill>
              <a:latin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5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29702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700" name="Text Box 7"/>
          <p:cNvSpPr txBox="1">
            <a:spLocks noChangeArrowheads="1"/>
          </p:cNvSpPr>
          <p:nvPr/>
        </p:nvSpPr>
        <p:spPr bwMode="auto">
          <a:xfrm>
            <a:off x="2962275" y="2508883"/>
            <a:ext cx="3552825" cy="913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140000"/>
              </a:lnSpc>
              <a:buSzPct val="75000"/>
            </a:pPr>
            <a:r>
              <a:rPr lang="en-US" sz="4000" dirty="0">
                <a:solidFill>
                  <a:srgbClr val="E75B12"/>
                </a:solidFill>
              </a:rPr>
              <a:t>A lot.</a:t>
            </a:r>
          </a:p>
        </p:txBody>
      </p:sp>
      <p:pic>
        <p:nvPicPr>
          <p:cNvPr id="8" name="Bild 7" descr="hu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4254500" y="12700"/>
            <a:ext cx="40005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i="1" dirty="0" err="1">
                <a:solidFill>
                  <a:srgbClr val="595959"/>
                </a:solidFill>
                <a:latin typeface="Trebuchet MS"/>
                <a:cs typeface="Trebuchet MS"/>
              </a:rPr>
              <a:t>FTire </a:t>
            </a:r>
            <a:r>
              <a:rPr lang="en-US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and Puzzling Tire Physics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:</a:t>
            </a:r>
            <a:b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</a:br>
            <a:r>
              <a:rPr lang="en-US" sz="1800" b="1" dirty="0">
                <a:solidFill>
                  <a:srgbClr val="595959"/>
                </a:solidFill>
                <a:latin typeface="Trebuchet MS"/>
                <a:cs typeface="Trebuchet MS"/>
              </a:rPr>
              <a:t>Teacher, not Student</a:t>
            </a:r>
            <a:endParaRPr lang="en-US" sz="1800" b="1" dirty="0">
              <a:solidFill>
                <a:srgbClr val="595959"/>
              </a:solidFill>
              <a:latin typeface="Trebuchet MS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041775" y="3816983"/>
            <a:ext cx="3552825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l">
              <a:lnSpc>
                <a:spcPct val="140000"/>
              </a:lnSpc>
              <a:buSzPct val="75000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Some examples:</a:t>
            </a:r>
          </a:p>
          <a:p>
            <a:pPr marL="457200" indent="-457200" algn="l">
              <a:lnSpc>
                <a:spcPct val="140000"/>
              </a:lnSpc>
              <a:buClr>
                <a:srgbClr val="FF6600"/>
              </a:buClr>
              <a:buSzPct val="100000"/>
              <a:buFont typeface="+mj-lt"/>
              <a:buAutoNum type="arabicPeriod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parking torque</a:t>
            </a:r>
          </a:p>
          <a:p>
            <a:pPr marL="457200" indent="-457200" algn="l">
              <a:lnSpc>
                <a:spcPct val="140000"/>
              </a:lnSpc>
              <a:buClr>
                <a:srgbClr val="FF6600"/>
              </a:buClr>
              <a:buSzPct val="100000"/>
              <a:buFont typeface="+mj-lt"/>
              <a:buAutoNum type="arabicPeriod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handling on flat road</a:t>
            </a:r>
          </a:p>
          <a:p>
            <a:pPr marL="457200" indent="-457200" algn="l">
              <a:lnSpc>
                <a:spcPct val="140000"/>
              </a:lnSpc>
              <a:buClr>
                <a:srgbClr val="FF6600"/>
              </a:buClr>
              <a:buSzPct val="100000"/>
              <a:buFont typeface="+mj-lt"/>
              <a:buAutoNum type="arabicPeriod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relaxation length</a:t>
            </a:r>
          </a:p>
          <a:p>
            <a:pPr marL="457200" indent="-457200" algn="l">
              <a:lnSpc>
                <a:spcPct val="140000"/>
              </a:lnSpc>
              <a:buClr>
                <a:srgbClr val="FF6600"/>
              </a:buClr>
              <a:buSzPct val="100000"/>
              <a:buFont typeface="+mj-lt"/>
              <a:buAutoNum type="arabicPeriod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‘attracting’ cleat</a:t>
            </a:r>
          </a:p>
          <a:p>
            <a:pPr marL="457200" indent="-457200" algn="l">
              <a:lnSpc>
                <a:spcPct val="140000"/>
              </a:lnSpc>
              <a:buClr>
                <a:srgbClr val="FF6600"/>
              </a:buClr>
              <a:buSzPct val="100000"/>
              <a:buFont typeface="+mj-lt"/>
              <a:buAutoNum type="arabicPeriod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handling on rough road</a:t>
            </a: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94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uppierung 7"/>
          <p:cNvGrpSpPr>
            <a:grpSpLocks/>
          </p:cNvGrpSpPr>
          <p:nvPr/>
        </p:nvGrpSpPr>
        <p:grpSpPr bwMode="auto">
          <a:xfrm>
            <a:off x="0" y="-1270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29702" name="Bild 13" descr="cosin_logo_box_640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B65E15-B288-D844-9A89-365D26EAD65B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  <p:pic>
        <p:nvPicPr>
          <p:cNvPr id="8" name="Bild 7" descr="hu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422401" y="1333500"/>
            <a:ext cx="622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FF6600"/>
                </a:solidFill>
              </a:rPr>
              <a:t>tire deformation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and  </a:t>
            </a:r>
            <a:r>
              <a:rPr lang="en-US" sz="1400">
                <a:solidFill>
                  <a:srgbClr val="FF6600"/>
                </a:solidFill>
              </a:rPr>
              <a:t>stick-slip</a:t>
            </a:r>
          </a:p>
          <a:p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when parking at very high wheel load (10 kN) </a:t>
            </a:r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3759200" y="12700"/>
            <a:ext cx="44958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1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 Parking Torque</a:t>
            </a:r>
          </a:p>
        </p:txBody>
      </p:sp>
      <p:pic>
        <p:nvPicPr>
          <p:cNvPr id="2" name="par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1897063"/>
            <a:ext cx="9144000" cy="496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15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13" name="Bild 13" descr="cosin_logo_box_640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Rectangle 6"/>
          <p:cNvSpPr txBox="1">
            <a:spLocks noChangeArrowheads="1"/>
          </p:cNvSpPr>
          <p:nvPr/>
        </p:nvSpPr>
        <p:spPr bwMode="auto">
          <a:xfrm>
            <a:off x="4216400" y="12700"/>
            <a:ext cx="40386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1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 Parking Torque</a:t>
            </a:r>
          </a:p>
        </p:txBody>
      </p:sp>
      <p:pic>
        <p:nvPicPr>
          <p:cNvPr id="15" name="Bild 14" descr="hu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12294" name="Rectangle 6"/>
          <p:cNvSpPr>
            <a:spLocks/>
          </p:cNvSpPr>
          <p:nvPr/>
        </p:nvSpPr>
        <p:spPr bwMode="auto">
          <a:xfrm>
            <a:off x="973666" y="1765301"/>
            <a:ext cx="7196667" cy="30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/>
          <a:lstStyle/>
          <a:p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  <a:cs typeface="Trebuchet MS" charset="0"/>
                <a:sym typeface="Trebuchet MS" charset="0"/>
              </a:rPr>
              <a:t>parking torque depending on </a:t>
            </a:r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inflation pressure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and </a:t>
            </a:r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tread depth</a:t>
            </a:r>
          </a:p>
        </p:txBody>
      </p:sp>
      <p:pic>
        <p:nvPicPr>
          <p:cNvPr id="3" name="Bild 2" descr="mz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3967"/>
            <a:ext cx="5143500" cy="4279900"/>
          </a:xfrm>
          <a:prstGeom prst="rect">
            <a:avLst/>
          </a:prstGeom>
        </p:spPr>
      </p:pic>
      <p:pic>
        <p:nvPicPr>
          <p:cNvPr id="4" name="Bild 3" descr="mzt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0" y="2095500"/>
            <a:ext cx="5143500" cy="4279900"/>
          </a:xfrm>
          <a:prstGeom prst="rect">
            <a:avLst/>
          </a:prstGeom>
        </p:spPr>
      </p:pic>
      <p:grpSp>
        <p:nvGrpSpPr>
          <p:cNvPr id="5" name="Gruppierung 4"/>
          <p:cNvGrpSpPr/>
          <p:nvPr/>
        </p:nvGrpSpPr>
        <p:grpSpPr>
          <a:xfrm>
            <a:off x="3221027" y="3044826"/>
            <a:ext cx="1525598" cy="558140"/>
            <a:chOff x="3221027" y="3044826"/>
            <a:chExt cx="1525598" cy="558140"/>
          </a:xfrm>
        </p:grpSpPr>
        <p:sp>
          <p:nvSpPr>
            <p:cNvPr id="17" name="Rectangle 6"/>
            <p:cNvSpPr>
              <a:spLocks/>
            </p:cNvSpPr>
            <p:nvPr/>
          </p:nvSpPr>
          <p:spPr bwMode="auto">
            <a:xfrm>
              <a:off x="3613150" y="3044826"/>
              <a:ext cx="1133475" cy="230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38100" tIns="38100" rIns="38100" bIns="38100">
              <a:spAutoFit/>
            </a:bodyPr>
            <a:lstStyle/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inflation pressure</a:t>
              </a:r>
            </a:p>
          </p:txBody>
        </p:sp>
        <p:sp>
          <p:nvSpPr>
            <p:cNvPr id="16" name="Pfeil nach rechts 15"/>
            <p:cNvSpPr/>
            <p:nvPr/>
          </p:nvSpPr>
          <p:spPr bwMode="auto">
            <a:xfrm rot="8595915">
              <a:off x="3221027" y="3426663"/>
              <a:ext cx="742082" cy="176303"/>
            </a:xfrm>
            <a:prstGeom prst="rightArrow">
              <a:avLst>
                <a:gd name="adj1" fmla="val 26202"/>
                <a:gd name="adj2" fmla="val 44689"/>
              </a:avLst>
            </a:prstGeom>
            <a:solidFill>
              <a:srgbClr val="FF5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19" name="Gruppierung 18"/>
          <p:cNvGrpSpPr/>
          <p:nvPr/>
        </p:nvGrpSpPr>
        <p:grpSpPr>
          <a:xfrm>
            <a:off x="7010400" y="3236164"/>
            <a:ext cx="1438983" cy="590258"/>
            <a:chOff x="2460625" y="3464764"/>
            <a:chExt cx="1438983" cy="590258"/>
          </a:xfrm>
        </p:grpSpPr>
        <p:sp>
          <p:nvSpPr>
            <p:cNvPr id="20" name="Rectangle 6"/>
            <p:cNvSpPr>
              <a:spLocks/>
            </p:cNvSpPr>
            <p:nvPr/>
          </p:nvSpPr>
          <p:spPr bwMode="auto">
            <a:xfrm>
              <a:off x="2460625" y="3670301"/>
              <a:ext cx="784225" cy="384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38100" tIns="38100" rIns="38100" bIns="38100">
              <a:spAutoFit/>
            </a:bodyPr>
            <a:lstStyle/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decreasing</a:t>
              </a:r>
            </a:p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tread depth</a:t>
              </a:r>
            </a:p>
          </p:txBody>
        </p:sp>
        <p:sp>
          <p:nvSpPr>
            <p:cNvPr id="21" name="Pfeil nach rechts 20"/>
            <p:cNvSpPr/>
            <p:nvPr/>
          </p:nvSpPr>
          <p:spPr bwMode="auto">
            <a:xfrm rot="19392137">
              <a:off x="3157526" y="3464764"/>
              <a:ext cx="742082" cy="176303"/>
            </a:xfrm>
            <a:prstGeom prst="rightArrow">
              <a:avLst>
                <a:gd name="adj1" fmla="val 26202"/>
                <a:gd name="adj2" fmla="val 44689"/>
              </a:avLst>
            </a:prstGeom>
            <a:solidFill>
              <a:srgbClr val="FF5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716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13" name="Bild 13" descr="cosin_logo_box_640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Rectangle 6"/>
          <p:cNvSpPr txBox="1">
            <a:spLocks noChangeArrowheads="1"/>
          </p:cNvSpPr>
          <p:nvPr/>
        </p:nvSpPr>
        <p:spPr bwMode="auto">
          <a:xfrm>
            <a:off x="4140200" y="12700"/>
            <a:ext cx="41148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2 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Handling on Flat Road</a:t>
            </a:r>
          </a:p>
        </p:txBody>
      </p:sp>
      <p:pic>
        <p:nvPicPr>
          <p:cNvPr id="15" name="Bild 14" descr="hu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12294" name="Rectangle 6"/>
          <p:cNvSpPr>
            <a:spLocks/>
          </p:cNvSpPr>
          <p:nvPr/>
        </p:nvSpPr>
        <p:spPr bwMode="auto">
          <a:xfrm>
            <a:off x="973666" y="1765301"/>
            <a:ext cx="7196667" cy="30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/>
          <a:lstStyle/>
          <a:p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handling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characteristics at </a:t>
            </a:r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different tread depths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on flat road</a:t>
            </a:r>
          </a:p>
        </p:txBody>
      </p:sp>
      <p:pic>
        <p:nvPicPr>
          <p:cNvPr id="7" name="Bild 6" descr="fyflt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6558"/>
            <a:ext cx="5143500" cy="4419600"/>
          </a:xfrm>
          <a:prstGeom prst="rect">
            <a:avLst/>
          </a:prstGeom>
        </p:spPr>
      </p:pic>
      <p:pic>
        <p:nvPicPr>
          <p:cNvPr id="8" name="Bild 7" descr="mzflt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567" y="2091266"/>
            <a:ext cx="5143500" cy="4419600"/>
          </a:xfrm>
          <a:prstGeom prst="rect">
            <a:avLst/>
          </a:prstGeom>
        </p:spPr>
      </p:pic>
      <p:grpSp>
        <p:nvGrpSpPr>
          <p:cNvPr id="16" name="Gruppierung 15"/>
          <p:cNvGrpSpPr/>
          <p:nvPr/>
        </p:nvGrpSpPr>
        <p:grpSpPr>
          <a:xfrm>
            <a:off x="1697340" y="3105675"/>
            <a:ext cx="941085" cy="1025547"/>
            <a:chOff x="3389615" y="2921525"/>
            <a:chExt cx="941085" cy="1025547"/>
          </a:xfrm>
        </p:grpSpPr>
        <p:sp>
          <p:nvSpPr>
            <p:cNvPr id="17" name="Rectangle 6"/>
            <p:cNvSpPr>
              <a:spLocks/>
            </p:cNvSpPr>
            <p:nvPr/>
          </p:nvSpPr>
          <p:spPr bwMode="auto">
            <a:xfrm>
              <a:off x="3546475" y="3562351"/>
              <a:ext cx="784225" cy="384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38100" tIns="38100" rIns="38100" bIns="38100">
              <a:spAutoFit/>
            </a:bodyPr>
            <a:lstStyle/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decreasing</a:t>
              </a:r>
            </a:p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tread depth</a:t>
              </a:r>
            </a:p>
          </p:txBody>
        </p:sp>
        <p:sp>
          <p:nvSpPr>
            <p:cNvPr id="18" name="Pfeil nach rechts 17"/>
            <p:cNvSpPr/>
            <p:nvPr/>
          </p:nvSpPr>
          <p:spPr bwMode="auto">
            <a:xfrm rot="13973396">
              <a:off x="3106726" y="3204414"/>
              <a:ext cx="742082" cy="176303"/>
            </a:xfrm>
            <a:prstGeom prst="rightArrow">
              <a:avLst>
                <a:gd name="adj1" fmla="val 26202"/>
                <a:gd name="adj2" fmla="val 44689"/>
              </a:avLst>
            </a:prstGeom>
            <a:solidFill>
              <a:srgbClr val="FF5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19" name="Gruppierung 18"/>
          <p:cNvGrpSpPr/>
          <p:nvPr/>
        </p:nvGrpSpPr>
        <p:grpSpPr>
          <a:xfrm>
            <a:off x="5378450" y="3479801"/>
            <a:ext cx="784225" cy="1206156"/>
            <a:chOff x="2727325" y="2647951"/>
            <a:chExt cx="784225" cy="1206156"/>
          </a:xfrm>
        </p:grpSpPr>
        <p:sp>
          <p:nvSpPr>
            <p:cNvPr id="20" name="Rectangle 6"/>
            <p:cNvSpPr>
              <a:spLocks/>
            </p:cNvSpPr>
            <p:nvPr/>
          </p:nvSpPr>
          <p:spPr bwMode="auto">
            <a:xfrm>
              <a:off x="2727325" y="2647951"/>
              <a:ext cx="784225" cy="384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38100" tIns="38100" rIns="38100" bIns="38100">
              <a:spAutoFit/>
            </a:bodyPr>
            <a:lstStyle/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decreasing</a:t>
              </a:r>
            </a:p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tread depth</a:t>
              </a:r>
            </a:p>
          </p:txBody>
        </p:sp>
        <p:sp>
          <p:nvSpPr>
            <p:cNvPr id="21" name="Pfeil nach rechts 20"/>
            <p:cNvSpPr/>
            <p:nvPr/>
          </p:nvSpPr>
          <p:spPr bwMode="auto">
            <a:xfrm rot="4191249">
              <a:off x="2890824" y="3394914"/>
              <a:ext cx="742082" cy="176303"/>
            </a:xfrm>
            <a:prstGeom prst="rightArrow">
              <a:avLst>
                <a:gd name="adj1" fmla="val 26202"/>
                <a:gd name="adj2" fmla="val 44689"/>
              </a:avLst>
            </a:prstGeom>
            <a:solidFill>
              <a:srgbClr val="FF5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599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13" name="Bild 13" descr="cosin_logo_box_640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Rectangle 6"/>
          <p:cNvSpPr txBox="1">
            <a:spLocks noChangeArrowheads="1"/>
          </p:cNvSpPr>
          <p:nvPr/>
        </p:nvSpPr>
        <p:spPr bwMode="auto">
          <a:xfrm>
            <a:off x="4191000" y="12700"/>
            <a:ext cx="406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2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 Handling on Flat Road</a:t>
            </a:r>
          </a:p>
        </p:txBody>
      </p:sp>
      <p:pic>
        <p:nvPicPr>
          <p:cNvPr id="15" name="Bild 14" descr="hu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12294" name="Rectangle 6"/>
          <p:cNvSpPr>
            <a:spLocks/>
          </p:cNvSpPr>
          <p:nvPr/>
        </p:nvSpPr>
        <p:spPr bwMode="auto">
          <a:xfrm>
            <a:off x="973666" y="1765301"/>
            <a:ext cx="7196667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>
            <a:spAutoFit/>
          </a:bodyPr>
          <a:lstStyle/>
          <a:p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handling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ch</a:t>
            </a:r>
            <a:r>
              <a:rPr lang="en-US" sz="1400">
                <a:solidFill>
                  <a:srgbClr val="006600"/>
                </a:solidFill>
                <a:ea typeface="ＭＳ Ｐゴシック" charset="0"/>
                <a:cs typeface="Trebuchet MS" charset="0"/>
                <a:sym typeface="Trebuchet MS" charset="0"/>
              </a:rPr>
              <a:t>ar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acteristics at </a:t>
            </a:r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different inflation pressures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on flat road</a:t>
            </a:r>
          </a:p>
        </p:txBody>
      </p:sp>
      <p:pic>
        <p:nvPicPr>
          <p:cNvPr id="3" name="Bild 2" descr="fyfl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4700"/>
            <a:ext cx="5143500" cy="4813300"/>
          </a:xfrm>
          <a:prstGeom prst="rect">
            <a:avLst/>
          </a:prstGeom>
        </p:spPr>
      </p:pic>
      <p:pic>
        <p:nvPicPr>
          <p:cNvPr id="5" name="Bild 4" descr="mzfl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968" y="2032000"/>
            <a:ext cx="5143500" cy="4813300"/>
          </a:xfrm>
          <a:prstGeom prst="rect">
            <a:avLst/>
          </a:prstGeom>
        </p:spPr>
      </p:pic>
      <p:grpSp>
        <p:nvGrpSpPr>
          <p:cNvPr id="16" name="Gruppierung 15"/>
          <p:cNvGrpSpPr/>
          <p:nvPr/>
        </p:nvGrpSpPr>
        <p:grpSpPr>
          <a:xfrm>
            <a:off x="6221068" y="2926885"/>
            <a:ext cx="1259232" cy="2020312"/>
            <a:chOff x="3354043" y="2196635"/>
            <a:chExt cx="1259232" cy="2020312"/>
          </a:xfrm>
        </p:grpSpPr>
        <p:sp>
          <p:nvSpPr>
            <p:cNvPr id="17" name="Rectangle 6"/>
            <p:cNvSpPr>
              <a:spLocks/>
            </p:cNvSpPr>
            <p:nvPr/>
          </p:nvSpPr>
          <p:spPr bwMode="auto">
            <a:xfrm>
              <a:off x="3829050" y="3832226"/>
              <a:ext cx="784225" cy="384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38100" tIns="38100" rIns="38100" bIns="38100">
              <a:spAutoFit/>
            </a:bodyPr>
            <a:lstStyle/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inflation pressure</a:t>
              </a:r>
            </a:p>
          </p:txBody>
        </p:sp>
        <p:sp>
          <p:nvSpPr>
            <p:cNvPr id="18" name="Pfeil nach rechts 17"/>
            <p:cNvSpPr/>
            <p:nvPr/>
          </p:nvSpPr>
          <p:spPr bwMode="auto">
            <a:xfrm rot="14186054">
              <a:off x="2535152" y="3015526"/>
              <a:ext cx="1814086" cy="176303"/>
            </a:xfrm>
            <a:prstGeom prst="rightArrow">
              <a:avLst>
                <a:gd name="adj1" fmla="val 26202"/>
                <a:gd name="adj2" fmla="val 44689"/>
              </a:avLst>
            </a:prstGeom>
            <a:solidFill>
              <a:srgbClr val="FF5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19" name="Gruppierung 18"/>
          <p:cNvGrpSpPr/>
          <p:nvPr/>
        </p:nvGrpSpPr>
        <p:grpSpPr>
          <a:xfrm>
            <a:off x="1900540" y="3166000"/>
            <a:ext cx="915685" cy="1057297"/>
            <a:chOff x="3338815" y="2956450"/>
            <a:chExt cx="915685" cy="1057297"/>
          </a:xfrm>
        </p:grpSpPr>
        <p:sp>
          <p:nvSpPr>
            <p:cNvPr id="20" name="Rectangle 6"/>
            <p:cNvSpPr>
              <a:spLocks/>
            </p:cNvSpPr>
            <p:nvPr/>
          </p:nvSpPr>
          <p:spPr bwMode="auto">
            <a:xfrm>
              <a:off x="3470275" y="3629026"/>
              <a:ext cx="784225" cy="384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38100" tIns="38100" rIns="38100" bIns="38100">
              <a:spAutoFit/>
            </a:bodyPr>
            <a:lstStyle/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inflation pressure</a:t>
              </a:r>
            </a:p>
          </p:txBody>
        </p:sp>
        <p:sp>
          <p:nvSpPr>
            <p:cNvPr id="21" name="Pfeil nach rechts 20"/>
            <p:cNvSpPr/>
            <p:nvPr/>
          </p:nvSpPr>
          <p:spPr bwMode="auto">
            <a:xfrm rot="14183081">
              <a:off x="3055926" y="3239339"/>
              <a:ext cx="742082" cy="176303"/>
            </a:xfrm>
            <a:prstGeom prst="rightArrow">
              <a:avLst>
                <a:gd name="adj1" fmla="val 26202"/>
                <a:gd name="adj2" fmla="val 44689"/>
              </a:avLst>
            </a:prstGeom>
            <a:solidFill>
              <a:srgbClr val="FF5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663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29702" name="Bild 13" descr="cosin_logo_box_640.pn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B65E15-B288-D844-9A89-365D26EAD65B}" type="slidenum">
              <a:rPr lang="de-DE" smtClean="0"/>
              <a:pPr>
                <a:defRPr/>
              </a:pPr>
              <a:t>17</a:t>
            </a:fld>
            <a:endParaRPr lang="de-DE"/>
          </a:p>
        </p:txBody>
      </p:sp>
      <p:pic>
        <p:nvPicPr>
          <p:cNvPr id="8" name="Bild 7" descr="hu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58800" y="1333500"/>
            <a:ext cx="8026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FF6600"/>
                </a:solidFill>
              </a:rPr>
              <a:t>side force relaxation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due to suspension/road induced </a:t>
            </a:r>
            <a:r>
              <a:rPr lang="en-US" sz="1400">
                <a:solidFill>
                  <a:srgbClr val="FF6600"/>
                </a:solidFill>
              </a:rPr>
              <a:t>wheel load ramp up/down</a:t>
            </a:r>
          </a:p>
          <a:p>
            <a:r>
              <a:rPr lang="en-US" sz="1400" i="1">
                <a:solidFill>
                  <a:schemeClr val="tx1">
                    <a:lumMod val="65000"/>
                    <a:lumOff val="35000"/>
                  </a:schemeClr>
                </a:solidFill>
              </a:rPr>
              <a:t>v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 = 20 km/h, slip angle 6 deg</a:t>
            </a:r>
          </a:p>
        </p:txBody>
      </p:sp>
      <p:pic>
        <p:nvPicPr>
          <p:cNvPr id="10" name="lag-1.mov" descr="/Users/micha/presentation/Tyre_Colloquium_2015/lag.ppt_media/lag-1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6693"/>
            <a:ext cx="9144000" cy="483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6"/>
          <p:cNvSpPr txBox="1">
            <a:spLocks noChangeArrowheads="1"/>
          </p:cNvSpPr>
          <p:nvPr/>
        </p:nvSpPr>
        <p:spPr bwMode="auto">
          <a:xfrm>
            <a:off x="4267200" y="12700"/>
            <a:ext cx="39878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3   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Relaxation Length</a:t>
            </a:r>
          </a:p>
        </p:txBody>
      </p:sp>
    </p:spTree>
    <p:extLst>
      <p:ext uri="{BB962C8B-B14F-4D97-AF65-F5344CB8AC3E}">
        <p14:creationId xmlns:p14="http://schemas.microsoft.com/office/powerpoint/2010/main" val="290746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remove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13" name="Bild 13" descr="cosin_logo_box_640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Rectangle 6"/>
          <p:cNvSpPr txBox="1">
            <a:spLocks noChangeArrowheads="1"/>
          </p:cNvSpPr>
          <p:nvPr/>
        </p:nvSpPr>
        <p:spPr bwMode="auto">
          <a:xfrm>
            <a:off x="4140200" y="12700"/>
            <a:ext cx="41148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3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 Relaxation Length</a:t>
            </a:r>
          </a:p>
        </p:txBody>
      </p:sp>
      <p:pic>
        <p:nvPicPr>
          <p:cNvPr id="15" name="Bild 14" descr="hu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12294" name="Rectangle 6"/>
          <p:cNvSpPr>
            <a:spLocks/>
          </p:cNvSpPr>
          <p:nvPr/>
        </p:nvSpPr>
        <p:spPr bwMode="auto">
          <a:xfrm>
            <a:off x="965199" y="1765301"/>
            <a:ext cx="719666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>
            <a:spAutoFit/>
          </a:bodyPr>
          <a:lstStyle/>
          <a:p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side force relaxation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  <a:cs typeface="Trebuchet MS" charset="0"/>
                <a:sym typeface="Trebuchet MS" charset="0"/>
              </a:rPr>
              <a:t>due to slip angle ramp up/down</a:t>
            </a:r>
          </a:p>
          <a:p>
            <a:r>
              <a:rPr lang="en-US" sz="1400" i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  <a:cs typeface="Trebuchet MS" charset="0"/>
                <a:sym typeface="Trebuchet MS" charset="0"/>
              </a:rPr>
              <a:t>v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  <a:cs typeface="Trebuchet MS" charset="0"/>
                <a:sym typeface="Trebuchet MS" charset="0"/>
              </a:rPr>
              <a:t> =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20 km/h, </a:t>
            </a:r>
            <a:r>
              <a:rPr lang="en-US" sz="1400" i="1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F</a:t>
            </a:r>
            <a:r>
              <a:rPr lang="en-US" sz="1400" i="1" baseline="-250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z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 = 7.8 KN</a:t>
            </a:r>
          </a:p>
        </p:txBody>
      </p:sp>
      <p:pic>
        <p:nvPicPr>
          <p:cNvPr id="4" name="Bild 3" descr="fydow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0" y="2120900"/>
            <a:ext cx="5143500" cy="4279900"/>
          </a:xfrm>
          <a:prstGeom prst="rect">
            <a:avLst/>
          </a:prstGeom>
        </p:spPr>
      </p:pic>
      <p:pic>
        <p:nvPicPr>
          <p:cNvPr id="5" name="Bild 4" descr="fyu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0900"/>
            <a:ext cx="5143500" cy="42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24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13" name="Bild 13" descr="cosin_logo_box_640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Rectangle 6"/>
          <p:cNvSpPr txBox="1">
            <a:spLocks noChangeArrowheads="1"/>
          </p:cNvSpPr>
          <p:nvPr/>
        </p:nvSpPr>
        <p:spPr bwMode="auto">
          <a:xfrm>
            <a:off x="4140200" y="12700"/>
            <a:ext cx="41148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3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 Relaxation Length</a:t>
            </a:r>
          </a:p>
        </p:txBody>
      </p:sp>
      <p:pic>
        <p:nvPicPr>
          <p:cNvPr id="15" name="Bild 14" descr="hu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12294" name="Rectangle 6"/>
          <p:cNvSpPr>
            <a:spLocks/>
          </p:cNvSpPr>
          <p:nvPr/>
        </p:nvSpPr>
        <p:spPr bwMode="auto">
          <a:xfrm>
            <a:off x="965199" y="1765301"/>
            <a:ext cx="719666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>
            <a:spAutoFit/>
          </a:bodyPr>
          <a:lstStyle/>
          <a:p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side force relaxation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  <a:cs typeface="Trebuchet MS" charset="0"/>
                <a:sym typeface="Trebuchet MS" charset="0"/>
              </a:rPr>
              <a:t>due to wheel load ramp up/down</a:t>
            </a:r>
          </a:p>
          <a:p>
            <a:r>
              <a:rPr lang="en-US" sz="1400" i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  <a:cs typeface="Trebuchet MS" charset="0"/>
                <a:sym typeface="Trebuchet MS" charset="0"/>
              </a:rPr>
              <a:t>v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  <a:cs typeface="Trebuchet MS" charset="0"/>
                <a:sym typeface="Trebuchet MS" charset="0"/>
              </a:rPr>
              <a:t> =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20 km/h, slip angle 4 deg</a:t>
            </a:r>
          </a:p>
        </p:txBody>
      </p:sp>
      <p:pic>
        <p:nvPicPr>
          <p:cNvPr id="6" name="Bild 5" descr="fyu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0900"/>
            <a:ext cx="5143500" cy="4279900"/>
          </a:xfrm>
          <a:prstGeom prst="rect">
            <a:avLst/>
          </a:prstGeom>
        </p:spPr>
      </p:pic>
      <p:pic>
        <p:nvPicPr>
          <p:cNvPr id="7" name="Bild 6" descr="fydow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0" y="2120900"/>
            <a:ext cx="5143500" cy="42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35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29702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699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886200" y="12700"/>
            <a:ext cx="4368800" cy="908050"/>
          </a:xfrm>
        </p:spPr>
        <p:txBody>
          <a:bodyPr anchor="ctr" anchorCtr="0"/>
          <a:lstStyle/>
          <a:p>
            <a:pPr algn="r"/>
            <a:r>
              <a:rPr lang="en-US" sz="18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FTire </a:t>
            </a:r>
            <a:r>
              <a:rPr lang="en-US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and Puzzling Tire Physics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:</a:t>
            </a:r>
            <a:b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</a:b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Teacher, not Student</a:t>
            </a:r>
          </a:p>
        </p:txBody>
      </p:sp>
      <p:sp>
        <p:nvSpPr>
          <p:cNvPr id="29700" name="Text Box 7"/>
          <p:cNvSpPr txBox="1">
            <a:spLocks noChangeArrowheads="1"/>
          </p:cNvSpPr>
          <p:nvPr/>
        </p:nvSpPr>
        <p:spPr bwMode="auto">
          <a:xfrm>
            <a:off x="2962275" y="2813683"/>
            <a:ext cx="3552825" cy="136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l">
              <a:lnSpc>
                <a:spcPct val="140000"/>
              </a:lnSpc>
              <a:buSzPct val="75000"/>
            </a:pPr>
            <a:r>
              <a:rPr lang="en-US" sz="2000" dirty="0" smtClean="0">
                <a:solidFill>
                  <a:srgbClr val="E75B12"/>
                </a:solidFill>
              </a:rPr>
              <a:t>Why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 </a:t>
            </a:r>
            <a:r>
              <a:rPr lang="en-US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FTire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 teacher?</a:t>
            </a:r>
          </a:p>
          <a:p>
            <a:pPr algn="l">
              <a:lnSpc>
                <a:spcPct val="140000"/>
              </a:lnSpc>
              <a:buSzPct val="75000"/>
            </a:pPr>
            <a:r>
              <a:rPr lang="en-US" sz="2000" dirty="0">
                <a:solidFill>
                  <a:srgbClr val="E75B12"/>
                </a:solidFill>
              </a:rPr>
              <a:t>What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can </a:t>
            </a:r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FTire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teach?</a:t>
            </a: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>
              <a:lnSpc>
                <a:spcPct val="140000"/>
              </a:lnSpc>
              <a:buSzPct val="75000"/>
            </a:pPr>
            <a:r>
              <a:rPr lang="en-US" sz="2000" dirty="0" smtClean="0">
                <a:solidFill>
                  <a:srgbClr val="E75B12"/>
                </a:solidFill>
              </a:rPr>
              <a:t>How </a:t>
            </a:r>
            <a:r>
              <a:rPr lang="en-US" sz="2000" dirty="0" smtClean="0">
                <a:solidFill>
                  <a:srgbClr val="595959"/>
                </a:solidFill>
              </a:rPr>
              <a:t>does </a:t>
            </a:r>
            <a:r>
              <a:rPr lang="en-US" sz="2000" i="1" dirty="0" smtClean="0">
                <a:solidFill>
                  <a:srgbClr val="595959"/>
                </a:solidFill>
              </a:rPr>
              <a:t>FTire</a:t>
            </a:r>
            <a:r>
              <a:rPr lang="en-US" sz="2000" dirty="0" smtClean="0">
                <a:solidFill>
                  <a:srgbClr val="595959"/>
                </a:solidFill>
              </a:rPr>
              <a:t> teach?</a:t>
            </a:r>
          </a:p>
        </p:txBody>
      </p:sp>
      <p:pic>
        <p:nvPicPr>
          <p:cNvPr id="8" name="Bild 7" descr="hu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case_004_1_0_Fx_time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9"/>
          <a:stretch/>
        </p:blipFill>
        <p:spPr>
          <a:xfrm>
            <a:off x="4000500" y="4201200"/>
            <a:ext cx="5143500" cy="2656800"/>
          </a:xfrm>
          <a:prstGeom prst="rect">
            <a:avLst/>
          </a:prstGeom>
        </p:spPr>
      </p:pic>
      <p:pic>
        <p:nvPicPr>
          <p:cNvPr id="4" name="Bild 3" descr="case_004_3_0_Fz_tim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1562100"/>
            <a:ext cx="5143500" cy="2730500"/>
          </a:xfrm>
          <a:prstGeom prst="rect">
            <a:avLst/>
          </a:prstGeom>
        </p:spPr>
      </p:pic>
      <p:grpSp>
        <p:nvGrpSpPr>
          <p:cNvPr id="11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13" name="Bild 13" descr="cosin_logo_box_640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Bild 14" descr="hugo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12294" name="Rectangle 6"/>
          <p:cNvSpPr>
            <a:spLocks/>
          </p:cNvSpPr>
          <p:nvPr/>
        </p:nvSpPr>
        <p:spPr bwMode="auto">
          <a:xfrm>
            <a:off x="973666" y="1231901"/>
            <a:ext cx="7196667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>
            <a:spAutoFit/>
          </a:bodyPr>
          <a:lstStyle/>
          <a:p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  <a:cs typeface="Trebuchet MS" charset="0"/>
                <a:sym typeface="Trebuchet MS" charset="0"/>
              </a:rPr>
              <a:t>short period of </a:t>
            </a:r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attracting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  <a:cs typeface="Trebuchet MS" charset="0"/>
                <a:sym typeface="Trebuchet MS" charset="0"/>
              </a:rPr>
              <a:t>(positive) longitudinal force at first cleat contact</a:t>
            </a:r>
          </a:p>
        </p:txBody>
      </p:sp>
      <p:sp>
        <p:nvSpPr>
          <p:cNvPr id="16" name="Rectangle 6"/>
          <p:cNvSpPr txBox="1">
            <a:spLocks noChangeArrowheads="1"/>
          </p:cNvSpPr>
          <p:nvPr/>
        </p:nvSpPr>
        <p:spPr bwMode="auto">
          <a:xfrm>
            <a:off x="3818467" y="12700"/>
            <a:ext cx="443653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4   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Cleat ‘Attracting’ the Tire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4686300" y="4927600"/>
            <a:ext cx="787400" cy="838200"/>
          </a:xfrm>
          <a:prstGeom prst="ellipse">
            <a:avLst/>
          </a:prstGeom>
          <a:solidFill>
            <a:srgbClr val="FF5050">
              <a:alpha val="10000"/>
            </a:srgbClr>
          </a:solidFill>
          <a:ln w="38100" cap="flat" cmpd="sng" algn="ctr">
            <a:solidFill>
              <a:srgbClr val="FF5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Trebuchet MS" pitchFamily="-65" charset="0"/>
            </a:endParaRPr>
          </a:p>
        </p:txBody>
      </p:sp>
      <p:pic>
        <p:nvPicPr>
          <p:cNvPr id="9" name="cle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2451100"/>
            <a:ext cx="4333734" cy="32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84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remove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grpSp>
        <p:nvGrpSpPr>
          <p:cNvPr id="24580" name="Group 4"/>
          <p:cNvGrpSpPr>
            <a:grpSpLocks/>
          </p:cNvGrpSpPr>
          <p:nvPr/>
        </p:nvGrpSpPr>
        <p:grpSpPr bwMode="auto">
          <a:xfrm>
            <a:off x="0" y="0"/>
            <a:ext cx="9156700" cy="1520825"/>
            <a:chOff x="0" y="0"/>
            <a:chExt cx="5768" cy="958"/>
          </a:xfrm>
        </p:grpSpPr>
        <p:sp>
          <p:nvSpPr>
            <p:cNvPr id="24578" name="Rectangle 2"/>
            <p:cNvSpPr>
              <a:spLocks/>
            </p:cNvSpPr>
            <p:nvPr/>
          </p:nvSpPr>
          <p:spPr bwMode="auto">
            <a:xfrm>
              <a:off x="0" y="0"/>
              <a:ext cx="5768" cy="958"/>
            </a:xfrm>
            <a:prstGeom prst="rect">
              <a:avLst/>
            </a:prstGeom>
            <a:gradFill rotWithShape="0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/>
            <a:lstStyle/>
            <a:p>
              <a:endParaRPr lang="en-US"/>
            </a:p>
          </p:txBody>
        </p:sp>
        <p:pic>
          <p:nvPicPr>
            <p:cNvPr id="2457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" y="96"/>
              <a:ext cx="169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163" y="141288"/>
            <a:ext cx="858837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Rectangle 6"/>
          <p:cNvSpPr txBox="1">
            <a:spLocks noChangeArrowheads="1"/>
          </p:cNvSpPr>
          <p:nvPr/>
        </p:nvSpPr>
        <p:spPr bwMode="auto">
          <a:xfrm>
            <a:off x="3818467" y="12700"/>
            <a:ext cx="443653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4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 Cleat ‘Attracting’ the Tire</a:t>
            </a:r>
          </a:p>
        </p:txBody>
      </p:sp>
      <p:pic>
        <p:nvPicPr>
          <p:cNvPr id="3" name="attracting_clea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2220913"/>
            <a:ext cx="9144000" cy="463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1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grpSp>
        <p:nvGrpSpPr>
          <p:cNvPr id="24580" name="Group 4"/>
          <p:cNvGrpSpPr>
            <a:grpSpLocks/>
          </p:cNvGrpSpPr>
          <p:nvPr/>
        </p:nvGrpSpPr>
        <p:grpSpPr bwMode="auto">
          <a:xfrm>
            <a:off x="0" y="0"/>
            <a:ext cx="9156700" cy="1520825"/>
            <a:chOff x="0" y="0"/>
            <a:chExt cx="5768" cy="958"/>
          </a:xfrm>
        </p:grpSpPr>
        <p:sp>
          <p:nvSpPr>
            <p:cNvPr id="24578" name="Rectangle 2"/>
            <p:cNvSpPr>
              <a:spLocks/>
            </p:cNvSpPr>
            <p:nvPr/>
          </p:nvSpPr>
          <p:spPr bwMode="auto">
            <a:xfrm>
              <a:off x="0" y="0"/>
              <a:ext cx="5768" cy="958"/>
            </a:xfrm>
            <a:prstGeom prst="rect">
              <a:avLst/>
            </a:prstGeom>
            <a:gradFill rotWithShape="0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/>
            <a:lstStyle/>
            <a:p>
              <a:endParaRPr lang="en-US"/>
            </a:p>
          </p:txBody>
        </p:sp>
        <p:pic>
          <p:nvPicPr>
            <p:cNvPr id="2457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" y="96"/>
              <a:ext cx="169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163" y="141288"/>
            <a:ext cx="858837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Rectangle 6"/>
          <p:cNvSpPr txBox="1">
            <a:spLocks noChangeArrowheads="1"/>
          </p:cNvSpPr>
          <p:nvPr/>
        </p:nvSpPr>
        <p:spPr bwMode="auto">
          <a:xfrm>
            <a:off x="3818467" y="12700"/>
            <a:ext cx="443653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4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 Cleat ‘Attracting’ the Tire</a:t>
            </a:r>
          </a:p>
        </p:txBody>
      </p:sp>
      <p:pic>
        <p:nvPicPr>
          <p:cNvPr id="4" name="attracting_cleat_zoom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2220913"/>
            <a:ext cx="9144000" cy="463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89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media2-2.mov" descr="/Users/micha/presentation/Tyre_Colloquium_2015/TyreCollo2015.ppt_media/media2-2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7237"/>
            <a:ext cx="9144000" cy="483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^</a:t>
            </a:r>
          </a:p>
        </p:txBody>
      </p: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0" y="0"/>
            <a:ext cx="9156700" cy="1520825"/>
            <a:chOff x="0" y="0"/>
            <a:chExt cx="5768" cy="958"/>
          </a:xfrm>
        </p:grpSpPr>
        <p:sp>
          <p:nvSpPr>
            <p:cNvPr id="17410" name="Rectangle 2"/>
            <p:cNvSpPr>
              <a:spLocks/>
            </p:cNvSpPr>
            <p:nvPr/>
          </p:nvSpPr>
          <p:spPr bwMode="auto">
            <a:xfrm>
              <a:off x="0" y="0"/>
              <a:ext cx="5768" cy="958"/>
            </a:xfrm>
            <a:prstGeom prst="rect">
              <a:avLst/>
            </a:prstGeom>
            <a:gradFill rotWithShape="0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/>
            <a:lstStyle/>
            <a:p>
              <a:endParaRPr lang="en-US"/>
            </a:p>
          </p:txBody>
        </p:sp>
        <p:pic>
          <p:nvPicPr>
            <p:cNvPr id="1741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" y="96"/>
              <a:ext cx="169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163" y="141288"/>
            <a:ext cx="858837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15" name="Rectangle 7"/>
          <p:cNvSpPr>
            <a:spLocks/>
          </p:cNvSpPr>
          <p:nvPr/>
        </p:nvSpPr>
        <p:spPr bwMode="auto">
          <a:xfrm>
            <a:off x="1270000" y="1384300"/>
            <a:ext cx="62484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/>
          <a:lstStyle/>
          <a:p>
            <a:r>
              <a:rPr lang="en-US" sz="1400">
                <a:solidFill>
                  <a:srgbClr val="FF6600"/>
                </a:solidFill>
                <a:latin typeface="Trebuchet MS" charset="0"/>
                <a:ea typeface="ＭＳ Ｐゴシック" charset="0"/>
                <a:cs typeface="Trebuchet MS" charset="0"/>
                <a:sym typeface="Trebuchet MS" charset="0"/>
              </a:rPr>
              <a:t>contact pressure distribution </a:t>
            </a:r>
            <a:endParaRPr lang="en-US" sz="1800">
              <a:solidFill>
                <a:schemeClr val="tx1"/>
              </a:solidFill>
              <a:latin typeface="Trebuchet MS" charset="0"/>
              <a:ea typeface="ＭＳ Ｐゴシック" charset="0"/>
              <a:cs typeface="Trebuchet MS" charset="0"/>
              <a:sym typeface="Trebuchet MS" charset="0"/>
            </a:endParaRPr>
          </a:p>
          <a:p>
            <a:r>
              <a:rPr lang="en-US" sz="1400">
                <a:solidFill>
                  <a:srgbClr val="595959"/>
                </a:solidFill>
                <a:latin typeface="Trebuchet MS" charset="0"/>
                <a:ea typeface="ＭＳ Ｐゴシック" charset="0"/>
                <a:cs typeface="Trebuchet MS" charset="0"/>
                <a:sym typeface="Trebuchet MS" charset="0"/>
              </a:rPr>
              <a:t>passing Belgian block road at 50 km/h </a:t>
            </a: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 bwMode="auto">
          <a:xfrm>
            <a:off x="3924301" y="12700"/>
            <a:ext cx="43307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5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 Handling on Rough Road</a:t>
            </a:r>
          </a:p>
        </p:txBody>
      </p:sp>
    </p:spTree>
    <p:extLst>
      <p:ext uri="{BB962C8B-B14F-4D97-AF65-F5344CB8AC3E}">
        <p14:creationId xmlns:p14="http://schemas.microsoft.com/office/powerpoint/2010/main" val="5919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9" fill="hold"/>
                                        <p:tgtEl>
                                          <p:spTgt spid="174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174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4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13" name="Bild 13" descr="cosin_logo_box_640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Bild 14" descr="hu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12294" name="Rectangle 6"/>
          <p:cNvSpPr>
            <a:spLocks/>
          </p:cNvSpPr>
          <p:nvPr/>
        </p:nvSpPr>
        <p:spPr bwMode="auto">
          <a:xfrm>
            <a:off x="973666" y="1765301"/>
            <a:ext cx="719666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>
            <a:spAutoFit/>
          </a:bodyPr>
          <a:lstStyle/>
          <a:p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handling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’characteristics’, unfiltered, on </a:t>
            </a:r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Belgian block road</a:t>
            </a:r>
          </a:p>
          <a:p>
            <a:r>
              <a:rPr lang="en-US" sz="1400" i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  <a:cs typeface="Trebuchet MS" charset="0"/>
                <a:sym typeface="Trebuchet MS" charset="0"/>
              </a:rPr>
              <a:t>v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0"/>
                <a:cs typeface="Trebuchet MS" charset="0"/>
                <a:sym typeface="Trebuchet MS" charset="0"/>
              </a:rPr>
              <a:t> = 20 km/h</a:t>
            </a:r>
          </a:p>
        </p:txBody>
      </p:sp>
      <p:pic>
        <p:nvPicPr>
          <p:cNvPr id="5" name="Bild 4" descr="f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4534"/>
            <a:ext cx="5143500" cy="3848100"/>
          </a:xfrm>
          <a:prstGeom prst="rect">
            <a:avLst/>
          </a:prstGeom>
        </p:spPr>
      </p:pic>
      <p:pic>
        <p:nvPicPr>
          <p:cNvPr id="6" name="Bild 5" descr="mz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366" y="2404534"/>
            <a:ext cx="5143500" cy="3848100"/>
          </a:xfrm>
          <a:prstGeom prst="rect">
            <a:avLst/>
          </a:prstGeom>
        </p:spPr>
      </p:pic>
      <p:sp>
        <p:nvSpPr>
          <p:cNvPr id="16" name="Rectangle 6"/>
          <p:cNvSpPr txBox="1">
            <a:spLocks noChangeArrowheads="1"/>
          </p:cNvSpPr>
          <p:nvPr/>
        </p:nvSpPr>
        <p:spPr bwMode="auto">
          <a:xfrm>
            <a:off x="3924301" y="12700"/>
            <a:ext cx="43307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5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 Handling on Rough Road</a:t>
            </a:r>
          </a:p>
        </p:txBody>
      </p:sp>
    </p:spTree>
    <p:extLst>
      <p:ext uri="{BB962C8B-B14F-4D97-AF65-F5344CB8AC3E}">
        <p14:creationId xmlns:p14="http://schemas.microsoft.com/office/powerpoint/2010/main" val="232352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13" name="Bild 13" descr="cosin_logo_box_640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Bild 14" descr="hu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12294" name="Rectangle 6"/>
          <p:cNvSpPr>
            <a:spLocks/>
          </p:cNvSpPr>
          <p:nvPr/>
        </p:nvSpPr>
        <p:spPr bwMode="auto">
          <a:xfrm>
            <a:off x="973666" y="1765301"/>
            <a:ext cx="7196667" cy="30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/>
          <a:lstStyle/>
          <a:p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effective handling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characteristics on </a:t>
            </a:r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different ISO road classes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and on</a:t>
            </a: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ea typeface="ＭＳ Ｐゴシック" charset="0"/>
                <a:cs typeface="Trebuchet MS" charset="0"/>
                <a:sym typeface="Trebuchet MS" charset="0"/>
              </a:rPr>
              <a:t> </a:t>
            </a:r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Belgian block</a:t>
            </a:r>
          </a:p>
        </p:txBody>
      </p:sp>
      <p:pic>
        <p:nvPicPr>
          <p:cNvPr id="7" name="Bild 6" descr="fyr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1400"/>
            <a:ext cx="5143500" cy="4546600"/>
          </a:xfrm>
          <a:prstGeom prst="rect">
            <a:avLst/>
          </a:prstGeom>
        </p:spPr>
      </p:pic>
      <p:pic>
        <p:nvPicPr>
          <p:cNvPr id="8" name="Bild 7" descr="mzr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100" y="2311400"/>
            <a:ext cx="5143500" cy="4546600"/>
          </a:xfrm>
          <a:prstGeom prst="rect">
            <a:avLst/>
          </a:prstGeom>
        </p:spPr>
      </p:pic>
      <p:grpSp>
        <p:nvGrpSpPr>
          <p:cNvPr id="16" name="Gruppierung 15"/>
          <p:cNvGrpSpPr/>
          <p:nvPr/>
        </p:nvGrpSpPr>
        <p:grpSpPr>
          <a:xfrm>
            <a:off x="1174750" y="3121026"/>
            <a:ext cx="892175" cy="1559365"/>
            <a:chOff x="3470275" y="3629026"/>
            <a:chExt cx="892175" cy="1559365"/>
          </a:xfrm>
        </p:grpSpPr>
        <p:sp>
          <p:nvSpPr>
            <p:cNvPr id="17" name="Rectangle 6"/>
            <p:cNvSpPr>
              <a:spLocks/>
            </p:cNvSpPr>
            <p:nvPr/>
          </p:nvSpPr>
          <p:spPr bwMode="auto">
            <a:xfrm>
              <a:off x="3470275" y="3629026"/>
              <a:ext cx="892175" cy="384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38100" tIns="38100" rIns="38100" bIns="38100">
              <a:spAutoFit/>
            </a:bodyPr>
            <a:lstStyle/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decreasing road quality</a:t>
              </a:r>
            </a:p>
          </p:txBody>
        </p:sp>
        <p:sp>
          <p:nvSpPr>
            <p:cNvPr id="18" name="Pfeil nach rechts 17"/>
            <p:cNvSpPr/>
            <p:nvPr/>
          </p:nvSpPr>
          <p:spPr bwMode="auto">
            <a:xfrm rot="3656383">
              <a:off x="3636786" y="4469576"/>
              <a:ext cx="1261326" cy="176303"/>
            </a:xfrm>
            <a:prstGeom prst="rightArrow">
              <a:avLst>
                <a:gd name="adj1" fmla="val 26202"/>
                <a:gd name="adj2" fmla="val 44689"/>
              </a:avLst>
            </a:prstGeom>
            <a:solidFill>
              <a:srgbClr val="FF5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19" name="Gruppierung 18"/>
          <p:cNvGrpSpPr/>
          <p:nvPr/>
        </p:nvGrpSpPr>
        <p:grpSpPr>
          <a:xfrm>
            <a:off x="5863504" y="4277411"/>
            <a:ext cx="1169121" cy="1488209"/>
            <a:chOff x="3345729" y="2162861"/>
            <a:chExt cx="1169121" cy="1488209"/>
          </a:xfrm>
        </p:grpSpPr>
        <p:sp>
          <p:nvSpPr>
            <p:cNvPr id="20" name="Rectangle 6"/>
            <p:cNvSpPr>
              <a:spLocks/>
            </p:cNvSpPr>
            <p:nvPr/>
          </p:nvSpPr>
          <p:spPr bwMode="auto">
            <a:xfrm>
              <a:off x="3622675" y="3248026"/>
              <a:ext cx="892175" cy="384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38100" tIns="38100" rIns="38100" bIns="38100">
              <a:spAutoFit/>
            </a:bodyPr>
            <a:lstStyle/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decreasing road quality</a:t>
              </a:r>
            </a:p>
          </p:txBody>
        </p:sp>
        <p:sp>
          <p:nvSpPr>
            <p:cNvPr id="21" name="Pfeil nach rechts 20"/>
            <p:cNvSpPr/>
            <p:nvPr/>
          </p:nvSpPr>
          <p:spPr bwMode="auto">
            <a:xfrm rot="15468945">
              <a:off x="2689776" y="2818814"/>
              <a:ext cx="1488209" cy="176303"/>
            </a:xfrm>
            <a:prstGeom prst="rightArrow">
              <a:avLst>
                <a:gd name="adj1" fmla="val 26202"/>
                <a:gd name="adj2" fmla="val 44689"/>
              </a:avLst>
            </a:prstGeom>
            <a:solidFill>
              <a:srgbClr val="FF5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sp>
        <p:nvSpPr>
          <p:cNvPr id="22" name="Rectangle 6"/>
          <p:cNvSpPr txBox="1">
            <a:spLocks noChangeArrowheads="1"/>
          </p:cNvSpPr>
          <p:nvPr/>
        </p:nvSpPr>
        <p:spPr bwMode="auto">
          <a:xfrm>
            <a:off x="3924301" y="12700"/>
            <a:ext cx="43307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5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 Handling on Rough Road</a:t>
            </a:r>
          </a:p>
        </p:txBody>
      </p:sp>
    </p:spTree>
    <p:extLst>
      <p:ext uri="{BB962C8B-B14F-4D97-AF65-F5344CB8AC3E}">
        <p14:creationId xmlns:p14="http://schemas.microsoft.com/office/powerpoint/2010/main" val="74798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13" name="Bild 13" descr="cosin_logo_box_640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Bild 14" descr="hu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16" name="Rectangle 6"/>
          <p:cNvSpPr>
            <a:spLocks/>
          </p:cNvSpPr>
          <p:nvPr/>
        </p:nvSpPr>
        <p:spPr bwMode="auto">
          <a:xfrm>
            <a:off x="973666" y="1765301"/>
            <a:ext cx="7196667" cy="30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/>
          <a:lstStyle/>
          <a:p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effective handling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characteristics at </a:t>
            </a:r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different speeds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on Belgian block</a:t>
            </a:r>
          </a:p>
        </p:txBody>
      </p:sp>
      <p:pic>
        <p:nvPicPr>
          <p:cNvPr id="7" name="Bild 6" descr="fybbv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38400"/>
            <a:ext cx="5143500" cy="4419600"/>
          </a:xfrm>
          <a:prstGeom prst="rect">
            <a:avLst/>
          </a:prstGeom>
        </p:spPr>
      </p:pic>
      <p:pic>
        <p:nvPicPr>
          <p:cNvPr id="8" name="Bild 7" descr="mzbbv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1" y="2438400"/>
            <a:ext cx="5143500" cy="4419600"/>
          </a:xfrm>
          <a:prstGeom prst="rect">
            <a:avLst/>
          </a:prstGeom>
        </p:spPr>
      </p:pic>
      <p:grpSp>
        <p:nvGrpSpPr>
          <p:cNvPr id="17" name="Gruppierung 16"/>
          <p:cNvGrpSpPr/>
          <p:nvPr/>
        </p:nvGrpSpPr>
        <p:grpSpPr>
          <a:xfrm>
            <a:off x="1689100" y="4219576"/>
            <a:ext cx="495300" cy="567192"/>
            <a:chOff x="3670300" y="3759201"/>
            <a:chExt cx="495300" cy="567192"/>
          </a:xfrm>
        </p:grpSpPr>
        <p:sp>
          <p:nvSpPr>
            <p:cNvPr id="18" name="Rectangle 6"/>
            <p:cNvSpPr>
              <a:spLocks/>
            </p:cNvSpPr>
            <p:nvPr/>
          </p:nvSpPr>
          <p:spPr bwMode="auto">
            <a:xfrm>
              <a:off x="3670300" y="3759201"/>
              <a:ext cx="495300" cy="230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38100" tIns="38100" rIns="38100" bIns="38100">
              <a:spAutoFit/>
            </a:bodyPr>
            <a:lstStyle/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speed</a:t>
              </a:r>
            </a:p>
          </p:txBody>
        </p:sp>
        <p:sp>
          <p:nvSpPr>
            <p:cNvPr id="19" name="Pfeil nach rechts 18"/>
            <p:cNvSpPr/>
            <p:nvPr/>
          </p:nvSpPr>
          <p:spPr bwMode="auto">
            <a:xfrm rot="3656383">
              <a:off x="3873325" y="4067529"/>
              <a:ext cx="341425" cy="176303"/>
            </a:xfrm>
            <a:prstGeom prst="rightArrow">
              <a:avLst>
                <a:gd name="adj1" fmla="val 26202"/>
                <a:gd name="adj2" fmla="val 44689"/>
              </a:avLst>
            </a:prstGeom>
            <a:solidFill>
              <a:srgbClr val="FF5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20" name="Gruppierung 19"/>
          <p:cNvGrpSpPr/>
          <p:nvPr/>
        </p:nvGrpSpPr>
        <p:grpSpPr>
          <a:xfrm>
            <a:off x="5651500" y="5159718"/>
            <a:ext cx="495300" cy="541640"/>
            <a:chOff x="3581400" y="3508718"/>
            <a:chExt cx="495300" cy="541640"/>
          </a:xfrm>
        </p:grpSpPr>
        <p:sp>
          <p:nvSpPr>
            <p:cNvPr id="21" name="Rectangle 6"/>
            <p:cNvSpPr>
              <a:spLocks/>
            </p:cNvSpPr>
            <p:nvPr/>
          </p:nvSpPr>
          <p:spPr bwMode="auto">
            <a:xfrm>
              <a:off x="3581400" y="3819526"/>
              <a:ext cx="495300" cy="230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38100" tIns="38100" rIns="38100" bIns="38100">
              <a:spAutoFit/>
            </a:bodyPr>
            <a:lstStyle/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speed</a:t>
              </a:r>
            </a:p>
          </p:txBody>
        </p:sp>
        <p:sp>
          <p:nvSpPr>
            <p:cNvPr id="22" name="Pfeil nach rechts 21"/>
            <p:cNvSpPr/>
            <p:nvPr/>
          </p:nvSpPr>
          <p:spPr bwMode="auto">
            <a:xfrm rot="16200000">
              <a:off x="3660599" y="3591279"/>
              <a:ext cx="341425" cy="176303"/>
            </a:xfrm>
            <a:prstGeom prst="rightArrow">
              <a:avLst>
                <a:gd name="adj1" fmla="val 26202"/>
                <a:gd name="adj2" fmla="val 44689"/>
              </a:avLst>
            </a:prstGeom>
            <a:solidFill>
              <a:srgbClr val="FF5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sp>
        <p:nvSpPr>
          <p:cNvPr id="23" name="Rectangle 6"/>
          <p:cNvSpPr txBox="1">
            <a:spLocks noChangeArrowheads="1"/>
          </p:cNvSpPr>
          <p:nvPr/>
        </p:nvSpPr>
        <p:spPr bwMode="auto">
          <a:xfrm>
            <a:off x="3924301" y="12700"/>
            <a:ext cx="43307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5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 Handling on Rough Road</a:t>
            </a:r>
          </a:p>
        </p:txBody>
      </p:sp>
    </p:spTree>
    <p:extLst>
      <p:ext uri="{BB962C8B-B14F-4D97-AF65-F5344CB8AC3E}">
        <p14:creationId xmlns:p14="http://schemas.microsoft.com/office/powerpoint/2010/main" val="113849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grpSp>
        <p:nvGrpSpPr>
          <p:cNvPr id="11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13" name="Bild 13" descr="cosin_logo_box_640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Bild 14" descr="hu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16" name="Rectangle 6"/>
          <p:cNvSpPr>
            <a:spLocks/>
          </p:cNvSpPr>
          <p:nvPr/>
        </p:nvSpPr>
        <p:spPr bwMode="auto">
          <a:xfrm>
            <a:off x="973666" y="1765301"/>
            <a:ext cx="7196667" cy="30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/>
          <a:lstStyle/>
          <a:p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effective handling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characteristics at </a:t>
            </a:r>
            <a:r>
              <a:rPr lang="en-US" sz="1400">
                <a:solidFill>
                  <a:srgbClr val="FF6600"/>
                </a:solidFill>
                <a:ea typeface="ＭＳ Ｐゴシック" charset="0"/>
                <a:cs typeface="Trebuchet MS" charset="0"/>
                <a:sym typeface="Trebuchet MS" charset="0"/>
              </a:rPr>
              <a:t>different tread depths </a:t>
            </a:r>
            <a:r>
              <a:rPr lang="en-US" sz="1400">
                <a:solidFill>
                  <a:srgbClr val="595959"/>
                </a:solidFill>
                <a:ea typeface="ＭＳ Ｐゴシック" charset="0"/>
                <a:cs typeface="Trebuchet MS" charset="0"/>
                <a:sym typeface="Trebuchet MS" charset="0"/>
              </a:rPr>
              <a:t>on Belgian block</a:t>
            </a:r>
          </a:p>
        </p:txBody>
      </p:sp>
      <p:pic>
        <p:nvPicPr>
          <p:cNvPr id="4" name="Bild 3" descr="fyt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38400"/>
            <a:ext cx="5143500" cy="4419600"/>
          </a:xfrm>
          <a:prstGeom prst="rect">
            <a:avLst/>
          </a:prstGeom>
        </p:spPr>
      </p:pic>
      <p:pic>
        <p:nvPicPr>
          <p:cNvPr id="6" name="Bild 5" descr="mzt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0" y="2438400"/>
            <a:ext cx="5143500" cy="4419600"/>
          </a:xfrm>
          <a:prstGeom prst="rect">
            <a:avLst/>
          </a:prstGeom>
        </p:spPr>
      </p:pic>
      <p:grpSp>
        <p:nvGrpSpPr>
          <p:cNvPr id="17" name="Gruppierung 16"/>
          <p:cNvGrpSpPr/>
          <p:nvPr/>
        </p:nvGrpSpPr>
        <p:grpSpPr>
          <a:xfrm>
            <a:off x="1787361" y="4534243"/>
            <a:ext cx="952664" cy="727279"/>
            <a:chOff x="3955886" y="3984968"/>
            <a:chExt cx="952664" cy="727279"/>
          </a:xfrm>
        </p:grpSpPr>
        <p:sp>
          <p:nvSpPr>
            <p:cNvPr id="18" name="Rectangle 6"/>
            <p:cNvSpPr>
              <a:spLocks/>
            </p:cNvSpPr>
            <p:nvPr/>
          </p:nvSpPr>
          <p:spPr bwMode="auto">
            <a:xfrm>
              <a:off x="3959225" y="4327526"/>
              <a:ext cx="949325" cy="384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38100" tIns="38100" rIns="38100" bIns="38100">
              <a:spAutoFit/>
            </a:bodyPr>
            <a:lstStyle/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decreasing tread depth</a:t>
              </a:r>
            </a:p>
          </p:txBody>
        </p:sp>
        <p:sp>
          <p:nvSpPr>
            <p:cNvPr id="19" name="Pfeil nach rechts 18"/>
            <p:cNvSpPr/>
            <p:nvPr/>
          </p:nvSpPr>
          <p:spPr bwMode="auto">
            <a:xfrm rot="14371706">
              <a:off x="3873325" y="4067529"/>
              <a:ext cx="341425" cy="176303"/>
            </a:xfrm>
            <a:prstGeom prst="rightArrow">
              <a:avLst>
                <a:gd name="adj1" fmla="val 26202"/>
                <a:gd name="adj2" fmla="val 44689"/>
              </a:avLst>
            </a:prstGeom>
            <a:solidFill>
              <a:srgbClr val="FF5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20" name="Gruppierung 19"/>
          <p:cNvGrpSpPr/>
          <p:nvPr/>
        </p:nvGrpSpPr>
        <p:grpSpPr>
          <a:xfrm>
            <a:off x="5603875" y="4803776"/>
            <a:ext cx="841375" cy="767217"/>
            <a:chOff x="3933825" y="4276726"/>
            <a:chExt cx="841375" cy="767217"/>
          </a:xfrm>
        </p:grpSpPr>
        <p:sp>
          <p:nvSpPr>
            <p:cNvPr id="21" name="Rectangle 6"/>
            <p:cNvSpPr>
              <a:spLocks/>
            </p:cNvSpPr>
            <p:nvPr/>
          </p:nvSpPr>
          <p:spPr bwMode="auto">
            <a:xfrm>
              <a:off x="3933825" y="4276726"/>
              <a:ext cx="841375" cy="384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38100" tIns="38100" rIns="38100" bIns="38100">
              <a:spAutoFit/>
            </a:bodyPr>
            <a:lstStyle/>
            <a:p>
              <a:r>
                <a:rPr lang="en-US" sz="1000">
                  <a:solidFill>
                    <a:srgbClr val="FF5050"/>
                  </a:solidFill>
                  <a:ea typeface="ＭＳ Ｐゴシック" charset="0"/>
                  <a:cs typeface="Trebuchet MS" charset="0"/>
                  <a:sym typeface="Trebuchet MS" charset="0"/>
                </a:rPr>
                <a:t>decreasing tread depth</a:t>
              </a:r>
            </a:p>
          </p:txBody>
        </p:sp>
        <p:sp>
          <p:nvSpPr>
            <p:cNvPr id="22" name="Pfeil nach rechts 21"/>
            <p:cNvSpPr/>
            <p:nvPr/>
          </p:nvSpPr>
          <p:spPr bwMode="auto">
            <a:xfrm rot="5818729">
              <a:off x="4022549" y="4785079"/>
              <a:ext cx="341425" cy="176303"/>
            </a:xfrm>
            <a:prstGeom prst="rightArrow">
              <a:avLst>
                <a:gd name="adj1" fmla="val 26202"/>
                <a:gd name="adj2" fmla="val 44689"/>
              </a:avLst>
            </a:prstGeom>
            <a:solidFill>
              <a:srgbClr val="FF5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sp>
        <p:nvSpPr>
          <p:cNvPr id="23" name="Rectangle 6"/>
          <p:cNvSpPr txBox="1">
            <a:spLocks noChangeArrowheads="1"/>
          </p:cNvSpPr>
          <p:nvPr/>
        </p:nvSpPr>
        <p:spPr bwMode="auto">
          <a:xfrm>
            <a:off x="3924301" y="12700"/>
            <a:ext cx="43307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What can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 us?</a:t>
            </a:r>
          </a:p>
          <a:p>
            <a:pPr algn="r" eaLnBrk="1" hangingPunct="1"/>
            <a:r>
              <a:rPr lang="en-US" sz="1800" b="1" dirty="0">
                <a:solidFill>
                  <a:srgbClr val="FF6600"/>
                </a:solidFill>
                <a:latin typeface="Trebuchet MS" charset="0"/>
              </a:rPr>
              <a:t>Example 5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  Handling on Rough Road</a:t>
            </a:r>
          </a:p>
        </p:txBody>
      </p:sp>
    </p:spTree>
    <p:extLst>
      <p:ext uri="{BB962C8B-B14F-4D97-AF65-F5344CB8AC3E}">
        <p14:creationId xmlns:p14="http://schemas.microsoft.com/office/powerpoint/2010/main" val="209363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29702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699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181600" y="12700"/>
            <a:ext cx="3073400" cy="908050"/>
          </a:xfrm>
        </p:spPr>
        <p:txBody>
          <a:bodyPr anchor="ctr" anchorCtr="0"/>
          <a:lstStyle/>
          <a:p>
            <a:pPr algn="r" eaLnBrk="1" hangingPunct="1"/>
            <a:r>
              <a:rPr lang="en-US" sz="1800" b="1" dirty="0" smtClean="0">
                <a:solidFill>
                  <a:srgbClr val="53505E"/>
                </a:solidFill>
                <a:latin typeface="Trebuchet MS" charset="0"/>
              </a:rPr>
              <a:t>Agenda</a:t>
            </a:r>
            <a:endParaRPr lang="en-US" sz="1800" b="1" dirty="0">
              <a:solidFill>
                <a:srgbClr val="53505E"/>
              </a:solidFill>
              <a:latin typeface="Trebuchet MS" charset="0"/>
            </a:endParaRPr>
          </a:p>
        </p:txBody>
      </p:sp>
      <p:sp>
        <p:nvSpPr>
          <p:cNvPr id="29700" name="Text Box 7"/>
          <p:cNvSpPr txBox="1">
            <a:spLocks noChangeArrowheads="1"/>
          </p:cNvSpPr>
          <p:nvPr/>
        </p:nvSpPr>
        <p:spPr bwMode="auto">
          <a:xfrm>
            <a:off x="2962275" y="2813683"/>
            <a:ext cx="3552825" cy="136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l">
              <a:lnSpc>
                <a:spcPct val="140000"/>
              </a:lnSpc>
              <a:buSzPct val="75000"/>
            </a:pPr>
            <a:r>
              <a:rPr lang="en-US" sz="2000" dirty="0" smtClean="0">
                <a:solidFill>
                  <a:srgbClr val="D9D9D9"/>
                </a:solidFill>
              </a:rPr>
              <a:t>Why is </a:t>
            </a:r>
            <a:r>
              <a:rPr lang="en-US" sz="2000" i="1" dirty="0" smtClean="0">
                <a:solidFill>
                  <a:srgbClr val="D9D9D9"/>
                </a:solidFill>
              </a:rPr>
              <a:t>FTire</a:t>
            </a:r>
            <a:r>
              <a:rPr lang="en-US" sz="2000" dirty="0" smtClean="0">
                <a:solidFill>
                  <a:srgbClr val="D9D9D9"/>
                </a:solidFill>
              </a:rPr>
              <a:t> a teacher?</a:t>
            </a:r>
          </a:p>
          <a:p>
            <a:pPr algn="l">
              <a:lnSpc>
                <a:spcPct val="140000"/>
              </a:lnSpc>
              <a:buSzPct val="75000"/>
            </a:pPr>
            <a:r>
              <a:rPr lang="en-US" sz="2000" dirty="0">
                <a:solidFill>
                  <a:srgbClr val="D9D9D9"/>
                </a:solidFill>
              </a:rPr>
              <a:t>What can </a:t>
            </a:r>
            <a:r>
              <a:rPr lang="en-US" sz="2000" i="1" dirty="0">
                <a:solidFill>
                  <a:srgbClr val="D9D9D9"/>
                </a:solidFill>
              </a:rPr>
              <a:t>FTire </a:t>
            </a:r>
            <a:r>
              <a:rPr lang="en-US" sz="2000" dirty="0">
                <a:solidFill>
                  <a:srgbClr val="D9D9D9"/>
                </a:solidFill>
              </a:rPr>
              <a:t>teach?</a:t>
            </a:r>
            <a:endParaRPr lang="en-US" sz="2000" dirty="0" smtClean="0">
              <a:solidFill>
                <a:srgbClr val="D9D9D9"/>
              </a:solidFill>
            </a:endParaRPr>
          </a:p>
          <a:p>
            <a:pPr algn="l">
              <a:lnSpc>
                <a:spcPct val="140000"/>
              </a:lnSpc>
              <a:buSzPct val="75000"/>
            </a:pPr>
            <a:r>
              <a:rPr lang="en-US" sz="2000" dirty="0" smtClean="0">
                <a:solidFill>
                  <a:srgbClr val="E75B12"/>
                </a:solidFill>
              </a:rPr>
              <a:t>How </a:t>
            </a:r>
            <a:r>
              <a:rPr lang="en-US" sz="2000" dirty="0" smtClean="0">
                <a:solidFill>
                  <a:srgbClr val="595959"/>
                </a:solidFill>
              </a:rPr>
              <a:t>does </a:t>
            </a:r>
            <a:r>
              <a:rPr lang="en-US" sz="2000" i="1" dirty="0" smtClean="0">
                <a:solidFill>
                  <a:srgbClr val="595959"/>
                </a:solidFill>
              </a:rPr>
              <a:t>FTire</a:t>
            </a:r>
            <a:r>
              <a:rPr lang="en-US" sz="2000" dirty="0" smtClean="0">
                <a:solidFill>
                  <a:srgbClr val="595959"/>
                </a:solidFill>
              </a:rPr>
              <a:t> teach?</a:t>
            </a:r>
          </a:p>
        </p:txBody>
      </p:sp>
      <p:pic>
        <p:nvPicPr>
          <p:cNvPr id="8" name="Bild 7" descr="hu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3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29702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699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822700" y="12700"/>
            <a:ext cx="4432300" cy="908050"/>
          </a:xfrm>
        </p:spPr>
        <p:txBody>
          <a:bodyPr anchor="ctr" anchorCtr="0"/>
          <a:lstStyle/>
          <a:p>
            <a:pPr algn="r" eaLnBrk="1" hangingPunct="1"/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How does </a:t>
            </a: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teach?</a:t>
            </a:r>
            <a:br>
              <a:rPr lang="en-US" sz="1800" b="1" dirty="0">
                <a:solidFill>
                  <a:srgbClr val="53505E"/>
                </a:solidFill>
                <a:latin typeface="Trebuchet MS" charset="0"/>
              </a:rPr>
            </a:br>
            <a:r>
              <a:rPr lang="en-US" sz="1800" b="1" i="1" dirty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>
                <a:solidFill>
                  <a:srgbClr val="53505E"/>
                </a:solidFill>
                <a:latin typeface="Trebuchet MS" charset="0"/>
              </a:rPr>
              <a:t> Analysis Tools</a:t>
            </a:r>
          </a:p>
        </p:txBody>
      </p:sp>
      <p:pic>
        <p:nvPicPr>
          <p:cNvPr id="8" name="Bild 7" descr="hu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grpSp>
        <p:nvGrpSpPr>
          <p:cNvPr id="5" name="Gruppierung 4"/>
          <p:cNvGrpSpPr/>
          <p:nvPr/>
        </p:nvGrpSpPr>
        <p:grpSpPr>
          <a:xfrm>
            <a:off x="1883832" y="4580468"/>
            <a:ext cx="1646767" cy="2040467"/>
            <a:chOff x="1198032" y="4377267"/>
            <a:chExt cx="1646767" cy="2040467"/>
          </a:xfrm>
        </p:grpSpPr>
        <p:sp>
          <p:nvSpPr>
            <p:cNvPr id="28" name="Textfeld 27"/>
            <p:cNvSpPr txBox="1"/>
            <p:nvPr/>
          </p:nvSpPr>
          <p:spPr>
            <a:xfrm>
              <a:off x="1198032" y="4867989"/>
              <a:ext cx="1646767" cy="24622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sp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scripted plot generation</a:t>
              </a:r>
            </a:p>
          </p:txBody>
        </p:sp>
        <p:pic>
          <p:nvPicPr>
            <p:cNvPr id="51" name="Bild 50" descr="fyrc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2334" y="5122332"/>
              <a:ext cx="1465468" cy="1295402"/>
            </a:xfrm>
            <a:prstGeom prst="rect">
              <a:avLst/>
            </a:prstGeom>
          </p:spPr>
        </p:pic>
        <p:sp>
          <p:nvSpPr>
            <p:cNvPr id="54" name="Pfeil nach rechts 53"/>
            <p:cNvSpPr/>
            <p:nvPr/>
          </p:nvSpPr>
          <p:spPr bwMode="auto">
            <a:xfrm rot="5400000">
              <a:off x="1752601" y="4516967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3" name="Gruppierung 2"/>
          <p:cNvGrpSpPr/>
          <p:nvPr/>
        </p:nvGrpSpPr>
        <p:grpSpPr>
          <a:xfrm>
            <a:off x="3636432" y="4586569"/>
            <a:ext cx="1401233" cy="1983565"/>
            <a:chOff x="2916766" y="4368801"/>
            <a:chExt cx="1401233" cy="1983565"/>
          </a:xfrm>
        </p:grpSpPr>
        <p:pic>
          <p:nvPicPr>
            <p:cNvPr id="52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1963" y="5187421"/>
              <a:ext cx="850370" cy="932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53" name="Bild 52" descr="ftire_1.tiff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9852" t="4042" r="7701" b="22945"/>
            <a:stretch/>
          </p:blipFill>
          <p:spPr>
            <a:xfrm flipH="1">
              <a:off x="3599736" y="5739552"/>
              <a:ext cx="652498" cy="612814"/>
            </a:xfrm>
            <a:prstGeom prst="rect">
              <a:avLst/>
            </a:prstGeom>
          </p:spPr>
        </p:pic>
        <p:sp>
          <p:nvSpPr>
            <p:cNvPr id="55" name="Textfeld 54"/>
            <p:cNvSpPr txBox="1"/>
            <p:nvPr/>
          </p:nvSpPr>
          <p:spPr>
            <a:xfrm>
              <a:off x="2916766" y="4870107"/>
              <a:ext cx="1401233" cy="24622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sp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animations + movies</a:t>
              </a:r>
            </a:p>
          </p:txBody>
        </p:sp>
        <p:sp>
          <p:nvSpPr>
            <p:cNvPr id="56" name="Pfeil nach rechts 55"/>
            <p:cNvSpPr/>
            <p:nvPr/>
          </p:nvSpPr>
          <p:spPr bwMode="auto">
            <a:xfrm rot="5400000">
              <a:off x="3348567" y="4508501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16" name="Gruppierung 15"/>
          <p:cNvGrpSpPr/>
          <p:nvPr/>
        </p:nvGrpSpPr>
        <p:grpSpPr>
          <a:xfrm>
            <a:off x="3556003" y="1032590"/>
            <a:ext cx="1913466" cy="2023877"/>
            <a:chOff x="3048002" y="1057990"/>
            <a:chExt cx="1913466" cy="2023877"/>
          </a:xfrm>
        </p:grpSpPr>
        <p:pic>
          <p:nvPicPr>
            <p:cNvPr id="6" name="Bild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34307" y="1342007"/>
              <a:ext cx="1541780" cy="1049020"/>
            </a:xfrm>
            <a:prstGeom prst="rect">
              <a:avLst/>
            </a:prstGeom>
          </p:spPr>
        </p:pic>
        <p:sp>
          <p:nvSpPr>
            <p:cNvPr id="60" name="Textfeld 59"/>
            <p:cNvSpPr txBox="1"/>
            <p:nvPr/>
          </p:nvSpPr>
          <p:spPr>
            <a:xfrm>
              <a:off x="3048002" y="1057990"/>
              <a:ext cx="1913466" cy="24622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sp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parameterized tire data file</a:t>
              </a:r>
            </a:p>
          </p:txBody>
        </p:sp>
        <p:sp>
          <p:nvSpPr>
            <p:cNvPr id="32" name="Pfeil nach rechts 31"/>
            <p:cNvSpPr/>
            <p:nvPr/>
          </p:nvSpPr>
          <p:spPr bwMode="auto">
            <a:xfrm rot="5400000">
              <a:off x="3691468" y="2675467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17" name="Gruppierung 16"/>
          <p:cNvGrpSpPr/>
          <p:nvPr/>
        </p:nvGrpSpPr>
        <p:grpSpPr>
          <a:xfrm>
            <a:off x="5494866" y="1024121"/>
            <a:ext cx="2252133" cy="2032346"/>
            <a:chOff x="4944534" y="1041055"/>
            <a:chExt cx="2252133" cy="2032346"/>
          </a:xfrm>
        </p:grpSpPr>
        <p:pic>
          <p:nvPicPr>
            <p:cNvPr id="7" name="Bild 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122371" y="1303903"/>
              <a:ext cx="1897380" cy="1455420"/>
            </a:xfrm>
            <a:prstGeom prst="rect">
              <a:avLst/>
            </a:prstGeom>
          </p:spPr>
        </p:pic>
        <p:sp>
          <p:nvSpPr>
            <p:cNvPr id="29" name="Textfeld 28"/>
            <p:cNvSpPr txBox="1"/>
            <p:nvPr/>
          </p:nvSpPr>
          <p:spPr>
            <a:xfrm>
              <a:off x="4944534" y="1041055"/>
              <a:ext cx="2252133" cy="24622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sp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parameterized simulation script</a:t>
              </a:r>
            </a:p>
          </p:txBody>
        </p:sp>
        <p:sp>
          <p:nvSpPr>
            <p:cNvPr id="33" name="Pfeil nach rechts 32"/>
            <p:cNvSpPr/>
            <p:nvPr/>
          </p:nvSpPr>
          <p:spPr bwMode="auto">
            <a:xfrm rot="5400000">
              <a:off x="5791201" y="2667001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25" name="Gruppierung 24"/>
          <p:cNvGrpSpPr/>
          <p:nvPr/>
        </p:nvGrpSpPr>
        <p:grpSpPr>
          <a:xfrm>
            <a:off x="0" y="981789"/>
            <a:ext cx="3196169" cy="2023878"/>
            <a:chOff x="0" y="1015656"/>
            <a:chExt cx="3196169" cy="2023878"/>
          </a:xfrm>
        </p:grpSpPr>
        <p:pic>
          <p:nvPicPr>
            <p:cNvPr id="18" name="Bild 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0131" y="1248833"/>
              <a:ext cx="1524000" cy="1546860"/>
            </a:xfrm>
            <a:prstGeom prst="rect">
              <a:avLst/>
            </a:prstGeom>
          </p:spPr>
        </p:pic>
        <p:sp>
          <p:nvSpPr>
            <p:cNvPr id="39" name="Textfeld 38"/>
            <p:cNvSpPr txBox="1"/>
            <p:nvPr/>
          </p:nvSpPr>
          <p:spPr>
            <a:xfrm>
              <a:off x="0" y="1015656"/>
              <a:ext cx="1913466" cy="24622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sp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parameter variation loops</a:t>
              </a:r>
            </a:p>
          </p:txBody>
        </p:sp>
        <p:sp>
          <p:nvSpPr>
            <p:cNvPr id="43" name="Textfeld 42"/>
            <p:cNvSpPr txBox="1"/>
            <p:nvPr/>
          </p:nvSpPr>
          <p:spPr>
            <a:xfrm>
              <a:off x="795867" y="1879600"/>
              <a:ext cx="1752600" cy="115993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noAutofit/>
            </a:bodyPr>
            <a:lstStyle/>
            <a:p>
              <a:endParaRPr lang="en-US" sz="10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19" name="Bild 1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75302" y="2095498"/>
              <a:ext cx="1123950" cy="8763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40" name="Textfeld 39"/>
            <p:cNvSpPr txBox="1"/>
            <p:nvPr/>
          </p:nvSpPr>
          <p:spPr>
            <a:xfrm>
              <a:off x="787401" y="1853855"/>
              <a:ext cx="1820332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on-line parameter variation</a:t>
              </a:r>
            </a:p>
          </p:txBody>
        </p:sp>
        <p:sp>
          <p:nvSpPr>
            <p:cNvPr id="46" name="Pfeil nach rechts 45"/>
            <p:cNvSpPr/>
            <p:nvPr/>
          </p:nvSpPr>
          <p:spPr bwMode="auto">
            <a:xfrm>
              <a:off x="2650069" y="1845735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31" name="Gruppierung 30"/>
          <p:cNvGrpSpPr/>
          <p:nvPr/>
        </p:nvGrpSpPr>
        <p:grpSpPr>
          <a:xfrm>
            <a:off x="342900" y="4584701"/>
            <a:ext cx="1361440" cy="1784165"/>
            <a:chOff x="266700" y="4677835"/>
            <a:chExt cx="1361440" cy="1784165"/>
          </a:xfrm>
        </p:grpSpPr>
        <p:pic>
          <p:nvPicPr>
            <p:cNvPr id="26" name="Bild 25"/>
            <p:cNvPicPr>
              <a:picLocks noChangeAspect="1"/>
            </p:cNvPicPr>
            <p:nvPr/>
          </p:nvPicPr>
          <p:blipFill rotWithShape="1">
            <a:blip r:embed="rId11"/>
            <a:srcRect t="-1" b="70589"/>
            <a:stretch/>
          </p:blipFill>
          <p:spPr>
            <a:xfrm>
              <a:off x="266700" y="5486400"/>
              <a:ext cx="1361440" cy="975600"/>
            </a:xfrm>
            <a:prstGeom prst="rect">
              <a:avLst/>
            </a:prstGeom>
          </p:spPr>
        </p:pic>
        <p:sp>
          <p:nvSpPr>
            <p:cNvPr id="59" name="Textfeld 58"/>
            <p:cNvSpPr txBox="1"/>
            <p:nvPr/>
          </p:nvSpPr>
          <p:spPr>
            <a:xfrm>
              <a:off x="300567" y="5164323"/>
              <a:ext cx="1223434" cy="24622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sp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result list</a:t>
              </a:r>
            </a:p>
          </p:txBody>
        </p:sp>
        <p:sp>
          <p:nvSpPr>
            <p:cNvPr id="62" name="Pfeil nach rechts 61"/>
            <p:cNvSpPr/>
            <p:nvPr/>
          </p:nvSpPr>
          <p:spPr bwMode="auto">
            <a:xfrm rot="5400000">
              <a:off x="635000" y="4817535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37" name="Gruppierung 36"/>
          <p:cNvGrpSpPr/>
          <p:nvPr/>
        </p:nvGrpSpPr>
        <p:grpSpPr>
          <a:xfrm>
            <a:off x="5088464" y="4582336"/>
            <a:ext cx="2438400" cy="1908250"/>
            <a:chOff x="5477932" y="4650070"/>
            <a:chExt cx="2438400" cy="1908250"/>
          </a:xfrm>
        </p:grpSpPr>
        <p:sp>
          <p:nvSpPr>
            <p:cNvPr id="48" name="Textfeld 47"/>
            <p:cNvSpPr txBox="1"/>
            <p:nvPr/>
          </p:nvSpPr>
          <p:spPr>
            <a:xfrm>
              <a:off x="5477932" y="5154370"/>
              <a:ext cx="2438400" cy="55399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sp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detailed tire state output files: contact forces, structure distortion, tread temperature, tire envelope...</a:t>
              </a:r>
            </a:p>
          </p:txBody>
        </p:sp>
        <p:sp>
          <p:nvSpPr>
            <p:cNvPr id="49" name="Pfeil nach rechts 48"/>
            <p:cNvSpPr/>
            <p:nvPr/>
          </p:nvSpPr>
          <p:spPr bwMode="auto">
            <a:xfrm rot="5400000">
              <a:off x="6417734" y="4789770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  <p:pic>
          <p:nvPicPr>
            <p:cNvPr id="36" name="Bild 35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909734" y="5753140"/>
              <a:ext cx="1595120" cy="805180"/>
            </a:xfrm>
            <a:prstGeom prst="rect">
              <a:avLst/>
            </a:prstGeom>
          </p:spPr>
        </p:pic>
      </p:grpSp>
      <p:grpSp>
        <p:nvGrpSpPr>
          <p:cNvPr id="47" name="Gruppierung 46"/>
          <p:cNvGrpSpPr/>
          <p:nvPr/>
        </p:nvGrpSpPr>
        <p:grpSpPr>
          <a:xfrm>
            <a:off x="7569201" y="5914005"/>
            <a:ext cx="1391745" cy="676275"/>
            <a:chOff x="7577668" y="5871672"/>
            <a:chExt cx="1391745" cy="676275"/>
          </a:xfrm>
        </p:grpSpPr>
        <p:pic>
          <p:nvPicPr>
            <p:cNvPr id="45" name="Bild 44" descr="Unknown.jp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6938" y="5871672"/>
              <a:ext cx="752475" cy="676275"/>
            </a:xfrm>
            <a:prstGeom prst="rect">
              <a:avLst/>
            </a:prstGeom>
          </p:spPr>
        </p:pic>
        <p:sp>
          <p:nvSpPr>
            <p:cNvPr id="65" name="Pfeil nach rechts 64"/>
            <p:cNvSpPr/>
            <p:nvPr/>
          </p:nvSpPr>
          <p:spPr bwMode="auto">
            <a:xfrm>
              <a:off x="7577668" y="6079069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15" name="Gruppierung 14"/>
          <p:cNvGrpSpPr/>
          <p:nvPr/>
        </p:nvGrpSpPr>
        <p:grpSpPr>
          <a:xfrm>
            <a:off x="7579785" y="4927009"/>
            <a:ext cx="1640415" cy="830323"/>
            <a:chOff x="7594601" y="4740743"/>
            <a:chExt cx="1640415" cy="830323"/>
          </a:xfrm>
        </p:grpSpPr>
        <p:pic>
          <p:nvPicPr>
            <p:cNvPr id="10" name="Bild 9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8318499" y="4995367"/>
              <a:ext cx="554749" cy="575699"/>
            </a:xfrm>
            <a:prstGeom prst="rect">
              <a:avLst/>
            </a:prstGeom>
          </p:spPr>
        </p:pic>
        <p:sp>
          <p:nvSpPr>
            <p:cNvPr id="58" name="Pfeil nach rechts 57"/>
            <p:cNvSpPr/>
            <p:nvPr/>
          </p:nvSpPr>
          <p:spPr bwMode="auto">
            <a:xfrm>
              <a:off x="7594601" y="5122335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  <p:sp>
          <p:nvSpPr>
            <p:cNvPr id="61" name="Textfeld 60"/>
            <p:cNvSpPr txBox="1"/>
            <p:nvPr/>
          </p:nvSpPr>
          <p:spPr>
            <a:xfrm>
              <a:off x="7833783" y="4740743"/>
              <a:ext cx="1401233" cy="24622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sp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result browser</a:t>
              </a:r>
            </a:p>
          </p:txBody>
        </p:sp>
      </p:grpSp>
      <p:grpSp>
        <p:nvGrpSpPr>
          <p:cNvPr id="20" name="Gruppierung 19"/>
          <p:cNvGrpSpPr/>
          <p:nvPr/>
        </p:nvGrpSpPr>
        <p:grpSpPr>
          <a:xfrm>
            <a:off x="169334" y="3111501"/>
            <a:ext cx="8822266" cy="1409703"/>
            <a:chOff x="169334" y="3060701"/>
            <a:chExt cx="8822266" cy="1409703"/>
          </a:xfrm>
        </p:grpSpPr>
        <p:sp>
          <p:nvSpPr>
            <p:cNvPr id="2" name="Textfeld 1"/>
            <p:cNvSpPr txBox="1"/>
            <p:nvPr/>
          </p:nvSpPr>
          <p:spPr>
            <a:xfrm>
              <a:off x="169334" y="3060701"/>
              <a:ext cx="8822266" cy="140970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rtlCol="0">
              <a:noAutofit/>
            </a:bodyPr>
            <a:lstStyle/>
            <a:p>
              <a:endParaRPr lang="en-US" sz="1000"/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2522722" y="3927221"/>
              <a:ext cx="2007182" cy="460385"/>
            </a:xfrm>
            <a:prstGeom prst="rect">
              <a:avLst/>
            </a:prstGeom>
            <a:solidFill>
              <a:srgbClr val="FF5050"/>
            </a:solidFill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modal analysis, unloaded</a:t>
              </a: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424681" y="3920003"/>
              <a:ext cx="2007182" cy="460385"/>
            </a:xfrm>
            <a:prstGeom prst="rect">
              <a:avLst/>
            </a:prstGeom>
            <a:solidFill>
              <a:srgbClr val="FF5050"/>
            </a:solidFill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steady-state analysis (rolling)</a:t>
              </a: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2533212" y="3423739"/>
              <a:ext cx="2007182" cy="460385"/>
            </a:xfrm>
            <a:prstGeom prst="rect">
              <a:avLst/>
            </a:prstGeom>
            <a:solidFill>
              <a:srgbClr val="FF5050"/>
            </a:solidFill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interactive simulation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631254" y="3934440"/>
              <a:ext cx="2007182" cy="460385"/>
            </a:xfrm>
            <a:prstGeom prst="rect">
              <a:avLst/>
            </a:prstGeom>
            <a:solidFill>
              <a:srgbClr val="FF5050"/>
            </a:solidFill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modal analysis, loaded</a:t>
              </a:r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445660" y="3411108"/>
              <a:ext cx="2007182" cy="460385"/>
            </a:xfrm>
            <a:prstGeom prst="rect">
              <a:avLst/>
            </a:prstGeom>
            <a:solidFill>
              <a:srgbClr val="FF5050"/>
            </a:solidFill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property fingerprint</a:t>
              </a:r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6718806" y="3930830"/>
              <a:ext cx="2007182" cy="460385"/>
            </a:xfrm>
            <a:prstGeom prst="rect">
              <a:avLst/>
            </a:prstGeom>
            <a:solidFill>
              <a:srgbClr val="FF5050"/>
            </a:solidFill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linearization</a:t>
              </a: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4620762" y="3430959"/>
              <a:ext cx="2007182" cy="460385"/>
            </a:xfrm>
            <a:prstGeom prst="rect">
              <a:avLst/>
            </a:prstGeom>
            <a:solidFill>
              <a:srgbClr val="FF5050"/>
            </a:solidFill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virtual test bench</a:t>
              </a: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6697823" y="3421934"/>
              <a:ext cx="2007182" cy="460385"/>
            </a:xfrm>
            <a:prstGeom prst="rect">
              <a:avLst/>
            </a:prstGeom>
            <a:solidFill>
              <a:srgbClr val="FF5050"/>
            </a:solidFill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r>
                <a: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static analysis (standing)</a:t>
              </a:r>
            </a:p>
          </p:txBody>
        </p:sp>
        <p:sp>
          <p:nvSpPr>
            <p:cNvPr id="57" name="Rectangle 6"/>
            <p:cNvSpPr txBox="1">
              <a:spLocks noChangeArrowheads="1"/>
            </p:cNvSpPr>
            <p:nvPr/>
          </p:nvSpPr>
          <p:spPr bwMode="auto">
            <a:xfrm>
              <a:off x="482600" y="3063360"/>
              <a:ext cx="82042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ＭＳ Ｐゴシック" charset="-128"/>
                  <a:cs typeface="ＭＳ Ｐゴシック" charset="-128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itchFamily="-65" charset="0"/>
                  <a:ea typeface="ＭＳ Ｐゴシック" charset="-128"/>
                  <a:cs typeface="ＭＳ Ｐゴシック" charset="-128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itchFamily="-65" charset="0"/>
                  <a:ea typeface="ＭＳ Ｐゴシック" charset="-128"/>
                  <a:cs typeface="ＭＳ Ｐゴシック" charset="-128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itchFamily="-65" charset="0"/>
                  <a:ea typeface="ＭＳ Ｐゴシック" charset="-128"/>
                  <a:cs typeface="ＭＳ Ｐゴシック" charset="-128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itchFamily="-65" charset="0"/>
                  <a:ea typeface="ＭＳ Ｐゴシック" charset="-128"/>
                  <a:cs typeface="ＭＳ Ｐゴシック" charset="-128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itchFamily="-65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itchFamily="-65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itchFamily="-65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itchFamily="-65" charset="0"/>
                </a:defRPr>
              </a:lvl9pPr>
            </a:lstStyle>
            <a:p>
              <a:pPr eaLnBrk="1" hangingPunct="1"/>
              <a:r>
                <a:rPr 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rebuchet MS" charset="0"/>
                </a:rPr>
                <a:t>cosin/tiretools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816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29702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699" name="Rectangle 6"/>
          <p:cNvSpPr>
            <a:spLocks noGrp="1" noChangeArrowheads="1"/>
          </p:cNvSpPr>
          <p:nvPr>
            <p:ph type="ctrTitle"/>
          </p:nvPr>
        </p:nvSpPr>
        <p:spPr>
          <a:xfrm>
            <a:off x="4254500" y="12700"/>
            <a:ext cx="4000500" cy="908050"/>
          </a:xfrm>
        </p:spPr>
        <p:txBody>
          <a:bodyPr anchor="ctr" anchorCtr="0"/>
          <a:lstStyle/>
          <a:p>
            <a:pPr algn="r" eaLnBrk="1" hangingPunct="1"/>
            <a:r>
              <a:rPr lang="en-US" sz="18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FTire </a:t>
            </a:r>
            <a:r>
              <a:rPr lang="en-US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and Puzzling Tire Physics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:</a:t>
            </a:r>
            <a:b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</a:b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Teacher, not Student</a:t>
            </a:r>
            <a:endParaRPr lang="en-US" sz="1800" b="1" dirty="0">
              <a:solidFill>
                <a:srgbClr val="53505E"/>
              </a:solidFill>
              <a:latin typeface="Trebuchet MS" charset="0"/>
            </a:endParaRPr>
          </a:p>
        </p:txBody>
      </p:sp>
      <p:sp>
        <p:nvSpPr>
          <p:cNvPr id="29700" name="Text Box 7"/>
          <p:cNvSpPr txBox="1">
            <a:spLocks noChangeArrowheads="1"/>
          </p:cNvSpPr>
          <p:nvPr/>
        </p:nvSpPr>
        <p:spPr bwMode="auto">
          <a:xfrm>
            <a:off x="2962275" y="2813683"/>
            <a:ext cx="3552825" cy="136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l">
              <a:lnSpc>
                <a:spcPct val="140000"/>
              </a:lnSpc>
              <a:buSzPct val="75000"/>
            </a:pPr>
            <a:r>
              <a:rPr lang="en-US" sz="2000" dirty="0" smtClean="0">
                <a:solidFill>
                  <a:srgbClr val="E75B12"/>
                </a:solidFill>
              </a:rPr>
              <a:t>Why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 </a:t>
            </a:r>
            <a:r>
              <a:rPr lang="en-US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FTire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 teacher?</a:t>
            </a:r>
          </a:p>
          <a:p>
            <a:pPr algn="l">
              <a:lnSpc>
                <a:spcPct val="140000"/>
              </a:lnSpc>
              <a:buSzPct val="75000"/>
            </a:pPr>
            <a:r>
              <a:rPr lang="en-US" sz="2000" dirty="0">
                <a:solidFill>
                  <a:schemeClr val="bg1">
                    <a:lumMod val="85000"/>
                  </a:schemeClr>
                </a:solidFill>
              </a:rPr>
              <a:t>What can </a:t>
            </a:r>
            <a:r>
              <a:rPr lang="en-US" sz="2000" i="1" dirty="0">
                <a:solidFill>
                  <a:schemeClr val="bg1">
                    <a:lumMod val="85000"/>
                  </a:schemeClr>
                </a:solidFill>
              </a:rPr>
              <a:t>FTire </a:t>
            </a:r>
            <a:r>
              <a:rPr lang="en-US" sz="2000" dirty="0">
                <a:solidFill>
                  <a:schemeClr val="bg1">
                    <a:lumMod val="85000"/>
                  </a:schemeClr>
                </a:solidFill>
              </a:rPr>
              <a:t>teach?</a:t>
            </a:r>
            <a:endParaRPr lang="en-US" sz="2000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l">
              <a:lnSpc>
                <a:spcPct val="140000"/>
              </a:lnSpc>
              <a:buSzPct val="75000"/>
            </a:pP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</a:rPr>
              <a:t>How does </a:t>
            </a:r>
            <a:r>
              <a:rPr lang="en-US" sz="2000" i="1" dirty="0" smtClean="0">
                <a:solidFill>
                  <a:schemeClr val="bg1">
                    <a:lumMod val="85000"/>
                  </a:schemeClr>
                </a:solidFill>
              </a:rPr>
              <a:t>FTire</a:t>
            </a:r>
            <a:r>
              <a:rPr lang="en-US" sz="2000" dirty="0" smtClean="0">
                <a:solidFill>
                  <a:schemeClr val="bg1">
                    <a:lumMod val="85000"/>
                  </a:schemeClr>
                </a:solidFill>
              </a:rPr>
              <a:t> teach?</a:t>
            </a:r>
          </a:p>
        </p:txBody>
      </p:sp>
      <p:pic>
        <p:nvPicPr>
          <p:cNvPr id="8" name="Bild 7" descr="hu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86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Gruppierung 9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50184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179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627313" y="188913"/>
            <a:ext cx="6516687" cy="431800"/>
          </a:xfrm>
        </p:spPr>
        <p:txBody>
          <a:bodyPr/>
          <a:lstStyle/>
          <a:p>
            <a:pPr algn="r" eaLnBrk="1" hangingPunct="1"/>
            <a:r>
              <a:rPr lang="en-US" sz="2000" b="1" smtClean="0">
                <a:solidFill>
                  <a:srgbClr val="53505E"/>
                </a:solidFill>
                <a:latin typeface="Trebuchet MS" charset="0"/>
              </a:rPr>
              <a:t> </a:t>
            </a:r>
          </a:p>
        </p:txBody>
      </p:sp>
      <p:sp>
        <p:nvSpPr>
          <p:cNvPr id="50180" name="Text Box 7"/>
          <p:cNvSpPr txBox="1">
            <a:spLocks noChangeArrowheads="1"/>
          </p:cNvSpPr>
          <p:nvPr/>
        </p:nvSpPr>
        <p:spPr bwMode="auto">
          <a:xfrm>
            <a:off x="1409700" y="5422900"/>
            <a:ext cx="45085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400" i="1">
                <a:solidFill>
                  <a:srgbClr val="E75B12"/>
                </a:solidFill>
              </a:rPr>
              <a:t>FTire </a:t>
            </a:r>
            <a:r>
              <a:rPr lang="en-US" sz="1400">
                <a:solidFill>
                  <a:srgbClr val="53505E"/>
                </a:solidFill>
              </a:rPr>
              <a:t>demo versions, papers,</a:t>
            </a:r>
          </a:p>
          <a:p>
            <a:r>
              <a:rPr lang="en-US" sz="1400">
                <a:solidFill>
                  <a:srgbClr val="53505E"/>
                </a:solidFill>
              </a:rPr>
              <a:t>animations, documentation,</a:t>
            </a:r>
          </a:p>
          <a:p>
            <a:r>
              <a:rPr lang="en-US" sz="1400">
                <a:solidFill>
                  <a:srgbClr val="53505E"/>
                </a:solidFill>
              </a:rPr>
              <a:t>version updates, and more:</a:t>
            </a:r>
          </a:p>
          <a:p>
            <a:endParaRPr lang="en-US" sz="1400">
              <a:solidFill>
                <a:srgbClr val="53505E"/>
              </a:solidFill>
            </a:endParaRPr>
          </a:p>
          <a:p>
            <a:r>
              <a:rPr lang="en-US" sz="1400">
                <a:solidFill>
                  <a:srgbClr val="3366FF"/>
                </a:solidFill>
              </a:rPr>
              <a:t>www.cosin.eu</a:t>
            </a:r>
            <a:endParaRPr lang="de-DE" sz="1400"/>
          </a:p>
        </p:txBody>
      </p:sp>
      <p:sp>
        <p:nvSpPr>
          <p:cNvPr id="50181" name="Text Box 8"/>
          <p:cNvSpPr txBox="1">
            <a:spLocks noChangeArrowheads="1"/>
          </p:cNvSpPr>
          <p:nvPr/>
        </p:nvSpPr>
        <p:spPr bwMode="auto">
          <a:xfrm>
            <a:off x="417513" y="2501900"/>
            <a:ext cx="6224587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400">
                <a:solidFill>
                  <a:srgbClr val="53505E"/>
                </a:solidFill>
                <a:latin typeface="Lucida Calligraphy" charset="0"/>
                <a:ea typeface="Lucida Calligraphy" charset="0"/>
                <a:cs typeface="Lucida Calligraphy" charset="0"/>
              </a:rPr>
              <a:t>..</a:t>
            </a:r>
            <a:r>
              <a:rPr lang="en-US" sz="2400" smtClean="0">
                <a:solidFill>
                  <a:srgbClr val="53505E"/>
                </a:solidFill>
                <a:latin typeface="Lucida Calligraphy" charset="0"/>
                <a:ea typeface="Lucida Calligraphy" charset="0"/>
                <a:cs typeface="Lucida Calligraphy" charset="0"/>
              </a:rPr>
              <a:t>thank </a:t>
            </a:r>
            <a:r>
              <a:rPr lang="en-US" sz="2400">
                <a:solidFill>
                  <a:srgbClr val="53505E"/>
                </a:solidFill>
                <a:latin typeface="Lucida Calligraphy" charset="0"/>
                <a:ea typeface="Lucida Calligraphy" charset="0"/>
                <a:cs typeface="Lucida Calligraphy" charset="0"/>
              </a:rPr>
              <a:t>you for your attention!</a:t>
            </a:r>
          </a:p>
          <a:p>
            <a:endParaRPr lang="en-US" sz="1200" dirty="0">
              <a:solidFill>
                <a:srgbClr val="53505E"/>
              </a:solidFill>
              <a:latin typeface="Lucida Calligraphy" charset="0"/>
              <a:ea typeface="Lucida Calligraphy" charset="0"/>
              <a:cs typeface="Lucida Calligraphy" charset="0"/>
            </a:endParaRPr>
          </a:p>
          <a:p>
            <a:r>
              <a:rPr lang="en-US" sz="4000" dirty="0">
                <a:solidFill>
                  <a:srgbClr val="FF6600"/>
                </a:solidFill>
                <a:latin typeface="Lucida Calligraphy" charset="0"/>
                <a:ea typeface="Lucida Calligraphy" charset="0"/>
                <a:cs typeface="Lucida Calligraphy" charset="0"/>
              </a:rPr>
              <a:t>Q &amp; 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B65E15-B288-D844-9A89-365D26EAD65B}" type="slidenum">
              <a:rPr lang="de-DE" smtClean="0"/>
              <a:pPr>
                <a:defRPr/>
              </a:pPr>
              <a:t>30</a:t>
            </a:fld>
            <a:endParaRPr lang="de-DE"/>
          </a:p>
        </p:txBody>
      </p:sp>
      <p:pic>
        <p:nvPicPr>
          <p:cNvPr id="10" name="Bild 9" descr="hu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pic>
        <p:nvPicPr>
          <p:cNvPr id="2" name="Bild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0400" y="2692400"/>
            <a:ext cx="1926163" cy="4038600"/>
          </a:xfrm>
          <a:prstGeom prst="rect">
            <a:avLst/>
          </a:prstGeom>
        </p:spPr>
      </p:pic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4610100" y="12700"/>
            <a:ext cx="36449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b="1" i="1" dirty="0" smtClean="0">
                <a:solidFill>
                  <a:srgbClr val="53505E"/>
                </a:solidFill>
                <a:latin typeface="Trebuchet MS" charset="0"/>
              </a:rPr>
              <a:t>FTire</a:t>
            </a:r>
            <a:r>
              <a:rPr lang="en-US" sz="1800" b="1" dirty="0" smtClean="0">
                <a:solidFill>
                  <a:srgbClr val="53505E"/>
                </a:solidFill>
                <a:latin typeface="Trebuchet MS" charset="0"/>
              </a:rPr>
              <a:t> and Puzzling Tire Physics:</a:t>
            </a:r>
          </a:p>
          <a:p>
            <a:pPr algn="r" eaLnBrk="1" hangingPunct="1"/>
            <a:r>
              <a:rPr lang="en-US" sz="1800" dirty="0">
                <a:solidFill>
                  <a:srgbClr val="53505E"/>
                </a:solidFill>
                <a:latin typeface="Trebuchet MS" charset="0"/>
              </a:rPr>
              <a:t>Teacher, not Student</a:t>
            </a:r>
            <a:endParaRPr lang="en-US" sz="1800" b="1" dirty="0">
              <a:solidFill>
                <a:srgbClr val="53505E"/>
              </a:solidFill>
              <a:latin typeface="Trebuchet MS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37920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Pfeil nach rechts 9"/>
          <p:cNvSpPr/>
          <p:nvPr/>
        </p:nvSpPr>
        <p:spPr bwMode="auto">
          <a:xfrm rot="16200000">
            <a:off x="-2209797" y="3657599"/>
            <a:ext cx="5359400" cy="558802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 w="38100" cap="flat" cmpd="sng" algn="ctr">
            <a:noFill/>
            <a:prstDash val="solid"/>
            <a:round/>
            <a:headEnd type="oval" w="med" len="med"/>
            <a:tailEnd type="triangle" w="med" len="med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</a:rPr>
              <a:t>Complexity &amp; Potential Application Range</a:t>
            </a:r>
          </a:p>
        </p:txBody>
      </p:sp>
      <p:grpSp>
        <p:nvGrpSpPr>
          <p:cNvPr id="2" name="Gruppierung 1"/>
          <p:cNvGrpSpPr/>
          <p:nvPr/>
        </p:nvGrpSpPr>
        <p:grpSpPr>
          <a:xfrm>
            <a:off x="774700" y="4330700"/>
            <a:ext cx="8229600" cy="2251075"/>
            <a:chOff x="774700" y="4330700"/>
            <a:chExt cx="8229600" cy="2251075"/>
          </a:xfrm>
        </p:grpSpPr>
        <p:grpSp>
          <p:nvGrpSpPr>
            <p:cNvPr id="37888" name="Gruppierung 37887"/>
            <p:cNvGrpSpPr/>
            <p:nvPr/>
          </p:nvGrpSpPr>
          <p:grpSpPr>
            <a:xfrm>
              <a:off x="774700" y="5321300"/>
              <a:ext cx="3240042" cy="1260475"/>
              <a:chOff x="787400" y="5080000"/>
              <a:chExt cx="3240042" cy="1260475"/>
            </a:xfrm>
          </p:grpSpPr>
          <p:sp>
            <p:nvSpPr>
              <p:cNvPr id="12" name="Oval 11"/>
              <p:cNvSpPr/>
              <p:nvPr/>
            </p:nvSpPr>
            <p:spPr bwMode="auto">
              <a:xfrm>
                <a:off x="787400" y="5080000"/>
                <a:ext cx="3240042" cy="1260475"/>
              </a:xfrm>
              <a:prstGeom prst="ellipse">
                <a:avLst/>
              </a:prstGeom>
              <a:solidFill>
                <a:schemeClr val="bg2">
                  <a:alpha val="59000"/>
                </a:scheme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MF-</a:t>
                </a:r>
                <a:r>
                  <a:rPr lang="en-US" dirty="0" err="1">
                    <a:solidFill>
                      <a:schemeClr val="tx1"/>
                    </a:solidFill>
                  </a:rPr>
                  <a:t>Tyre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r">
                  <a:defRPr/>
                </a:pPr>
                <a:r>
                  <a:rPr lang="en-US" sz="900" b="0" dirty="0">
                    <a:solidFill>
                      <a:schemeClr val="tx1"/>
                    </a:solidFill>
                  </a:rPr>
                  <a:t>Magic 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Formula</a:t>
                </a:r>
              </a:p>
              <a:p>
                <a:pPr algn="r">
                  <a:defRPr/>
                </a:pPr>
                <a:r>
                  <a:rPr lang="en-US" sz="900" b="0" dirty="0" err="1" smtClean="0">
                    <a:solidFill>
                      <a:schemeClr val="tx1"/>
                    </a:solidFill>
                  </a:rPr>
                  <a:t>Tyre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 Model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in Different Versions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28" name="Bild 27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8000" contras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38200" y="5469467"/>
                <a:ext cx="1747352" cy="550334"/>
              </a:xfrm>
              <a:prstGeom prst="rect">
                <a:avLst/>
              </a:prstGeom>
            </p:spPr>
          </p:pic>
        </p:grpSp>
        <p:grpSp>
          <p:nvGrpSpPr>
            <p:cNvPr id="30" name="Gruppierung 29"/>
            <p:cNvGrpSpPr/>
            <p:nvPr/>
          </p:nvGrpSpPr>
          <p:grpSpPr>
            <a:xfrm>
              <a:off x="5764258" y="5321300"/>
              <a:ext cx="3240042" cy="1260475"/>
              <a:chOff x="5776958" y="5080000"/>
              <a:chExt cx="3240042" cy="1260475"/>
            </a:xfrm>
          </p:grpSpPr>
          <p:sp>
            <p:nvSpPr>
              <p:cNvPr id="13" name="Oval 12"/>
              <p:cNvSpPr/>
              <p:nvPr/>
            </p:nvSpPr>
            <p:spPr bwMode="auto">
              <a:xfrm>
                <a:off x="5776958" y="5080000"/>
                <a:ext cx="3240042" cy="1260475"/>
              </a:xfrm>
              <a:prstGeom prst="ellipse">
                <a:avLst/>
              </a:prstGeom>
              <a:solidFill>
                <a:schemeClr val="bg2">
                  <a:alpha val="59000"/>
                </a:scheme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 err="1">
                    <a:solidFill>
                      <a:schemeClr val="tx1"/>
                    </a:solidFill>
                  </a:rPr>
                  <a:t>TMeasy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err="1">
                    <a:solidFill>
                      <a:schemeClr val="tx1"/>
                    </a:solidFill>
                  </a:rPr>
                  <a:t>Tyre</a:t>
                </a:r>
                <a:r>
                  <a:rPr lang="en-US" sz="900" b="0" dirty="0">
                    <a:solidFill>
                      <a:schemeClr val="tx1"/>
                    </a:solidFill>
                  </a:rPr>
                  <a:t> Model 'Easy-To-Use'</a:t>
                </a:r>
              </a:p>
            </p:txBody>
          </p:sp>
          <p:pic>
            <p:nvPicPr>
              <p:cNvPr id="29" name="Bild 28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-46000" contrast="52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340619" y="5232399"/>
                <a:ext cx="1418147" cy="872067"/>
              </a:xfrm>
              <a:prstGeom prst="rect">
                <a:avLst/>
              </a:prstGeom>
            </p:spPr>
          </p:pic>
        </p:grpSp>
        <p:grpSp>
          <p:nvGrpSpPr>
            <p:cNvPr id="31" name="Gruppierung 30"/>
            <p:cNvGrpSpPr/>
            <p:nvPr/>
          </p:nvGrpSpPr>
          <p:grpSpPr>
            <a:xfrm>
              <a:off x="3517900" y="4787900"/>
              <a:ext cx="3240000" cy="1260000"/>
              <a:chOff x="3530600" y="4546600"/>
              <a:chExt cx="3240000" cy="1260000"/>
            </a:xfrm>
          </p:grpSpPr>
          <p:sp>
            <p:nvSpPr>
              <p:cNvPr id="21" name="Oval 20"/>
              <p:cNvSpPr/>
              <p:nvPr/>
            </p:nvSpPr>
            <p:spPr bwMode="auto">
              <a:xfrm>
                <a:off x="3530600" y="4546600"/>
                <a:ext cx="3240000" cy="12600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  <a:alpha val="59000"/>
                </a:scheme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 err="1" smtClean="0">
                    <a:solidFill>
                      <a:schemeClr val="tx1"/>
                    </a:solidFill>
                  </a:rPr>
                  <a:t>TameTire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Thermo-Mechanical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Slip-Based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Steady-State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Model (Michelin)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27" name="Bild 26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135034" y="4759841"/>
                <a:ext cx="1460500" cy="785827"/>
              </a:xfrm>
              <a:prstGeom prst="rect">
                <a:avLst/>
              </a:prstGeom>
            </p:spPr>
          </p:pic>
        </p:grpSp>
        <p:grpSp>
          <p:nvGrpSpPr>
            <p:cNvPr id="37889" name="Gruppierung 37888"/>
            <p:cNvGrpSpPr/>
            <p:nvPr/>
          </p:nvGrpSpPr>
          <p:grpSpPr>
            <a:xfrm>
              <a:off x="774700" y="4330700"/>
              <a:ext cx="3240000" cy="1260000"/>
              <a:chOff x="787400" y="4089400"/>
              <a:chExt cx="3240000" cy="1260000"/>
            </a:xfrm>
          </p:grpSpPr>
          <p:sp>
            <p:nvSpPr>
              <p:cNvPr id="19" name="Oval 18"/>
              <p:cNvSpPr/>
              <p:nvPr/>
            </p:nvSpPr>
            <p:spPr bwMode="auto">
              <a:xfrm>
                <a:off x="787400" y="4089400"/>
                <a:ext cx="3240000" cy="1260000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  <a:alpha val="59000"/>
                </a:scheme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MF-Swift</a:t>
                </a:r>
              </a:p>
              <a:p>
                <a:pPr algn="l">
                  <a:defRPr/>
                </a:pPr>
                <a:r>
                  <a:rPr lang="en-US" sz="900" b="0" dirty="0">
                    <a:solidFill>
                      <a:schemeClr val="tx1"/>
                    </a:solidFill>
                  </a:rPr>
                  <a:t>Short 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Wavelength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Intermediate Frequency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</a:t>
                </a:r>
                <a:r>
                  <a:rPr lang="en-US" sz="900" b="0" dirty="0">
                    <a:solidFill>
                      <a:schemeClr val="tx1"/>
                    </a:solidFill>
                  </a:rPr>
                  <a:t>Model</a:t>
                </a:r>
              </a:p>
            </p:txBody>
          </p:sp>
          <p:pic>
            <p:nvPicPr>
              <p:cNvPr id="26" name="Bild 25"/>
              <p:cNvPicPr>
                <a:picLocks noChangeAspect="1"/>
              </p:cNvPicPr>
              <p:nvPr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harpenSoften amoun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451100" y="4162786"/>
                <a:ext cx="1418166" cy="972248"/>
              </a:xfrm>
              <a:prstGeom prst="rect">
                <a:avLst/>
              </a:prstGeom>
            </p:spPr>
          </p:pic>
        </p:grpSp>
      </p:grpSp>
      <p:sp>
        <p:nvSpPr>
          <p:cNvPr id="34" name="Rectangle 6"/>
          <p:cNvSpPr txBox="1">
            <a:spLocks noChangeArrowheads="1"/>
          </p:cNvSpPr>
          <p:nvPr/>
        </p:nvSpPr>
        <p:spPr bwMode="auto">
          <a:xfrm>
            <a:off x="4216400" y="12700"/>
            <a:ext cx="40386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dirty="0">
                <a:solidFill>
                  <a:srgbClr val="53505E"/>
                </a:solidFill>
                <a:latin typeface="Trebuchet MS" charset="0"/>
              </a:rPr>
              <a:t>The World of Tire Models</a:t>
            </a:r>
            <a:endParaRPr lang="en-US" sz="1800" b="1" dirty="0">
              <a:solidFill>
                <a:srgbClr val="53505E"/>
              </a:solidFill>
              <a:latin typeface="Trebuchet MS" charset="0"/>
            </a:endParaRPr>
          </a:p>
        </p:txBody>
      </p:sp>
      <p:pic>
        <p:nvPicPr>
          <p:cNvPr id="35" name="Bild 34" descr="hugo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grpSp>
        <p:nvGrpSpPr>
          <p:cNvPr id="3" name="Gruppierung 2"/>
          <p:cNvGrpSpPr/>
          <p:nvPr/>
        </p:nvGrpSpPr>
        <p:grpSpPr>
          <a:xfrm>
            <a:off x="962111" y="1295400"/>
            <a:ext cx="7761318" cy="3009899"/>
            <a:chOff x="962111" y="1295400"/>
            <a:chExt cx="7761318" cy="3009899"/>
          </a:xfrm>
        </p:grpSpPr>
        <p:grpSp>
          <p:nvGrpSpPr>
            <p:cNvPr id="37893" name="Gruppierung 37892"/>
            <p:cNvGrpSpPr/>
            <p:nvPr/>
          </p:nvGrpSpPr>
          <p:grpSpPr>
            <a:xfrm>
              <a:off x="4393915" y="2616200"/>
              <a:ext cx="2341318" cy="1260475"/>
              <a:chOff x="4406615" y="2374900"/>
              <a:chExt cx="2341318" cy="1260475"/>
            </a:xfrm>
          </p:grpSpPr>
          <p:sp>
            <p:nvSpPr>
              <p:cNvPr id="15" name="Oval 14"/>
              <p:cNvSpPr/>
              <p:nvPr/>
            </p:nvSpPr>
            <p:spPr bwMode="auto">
              <a:xfrm>
                <a:off x="4406615" y="2374900"/>
                <a:ext cx="2341318" cy="1260475"/>
              </a:xfrm>
              <a:prstGeom prst="ellipse">
                <a:avLst/>
              </a:prstGeom>
              <a:solidFill>
                <a:srgbClr val="FFFF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r">
                  <a:defRPr/>
                </a:pPr>
                <a:r>
                  <a:rPr lang="en-US" dirty="0" err="1">
                    <a:solidFill>
                      <a:schemeClr val="tx1"/>
                    </a:solidFill>
                  </a:rPr>
                  <a:t>CDTire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Comfort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and Durability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</a:t>
                </a:r>
                <a:r>
                  <a:rPr lang="en-US" sz="900" b="0" dirty="0">
                    <a:solidFill>
                      <a:schemeClr val="tx1"/>
                    </a:solidFill>
                  </a:rPr>
                  <a:t>Model</a:t>
                </a:r>
              </a:p>
            </p:txBody>
          </p:sp>
          <p:pic>
            <p:nvPicPr>
              <p:cNvPr id="17" name="Bild 16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682533" y="2573866"/>
                <a:ext cx="989047" cy="905934"/>
              </a:xfrm>
              <a:prstGeom prst="rect">
                <a:avLst/>
              </a:prstGeom>
            </p:spPr>
          </p:pic>
        </p:grpSp>
        <p:grpSp>
          <p:nvGrpSpPr>
            <p:cNvPr id="37895" name="Gruppierung 37894"/>
            <p:cNvGrpSpPr/>
            <p:nvPr/>
          </p:nvGrpSpPr>
          <p:grpSpPr>
            <a:xfrm>
              <a:off x="3213100" y="1295400"/>
              <a:ext cx="3240000" cy="1260000"/>
              <a:chOff x="3225800" y="1054100"/>
              <a:chExt cx="3240000" cy="1260000"/>
            </a:xfrm>
          </p:grpSpPr>
          <p:sp>
            <p:nvSpPr>
              <p:cNvPr id="18" name="Oval 17"/>
              <p:cNvSpPr/>
              <p:nvPr/>
            </p:nvSpPr>
            <p:spPr bwMode="auto">
              <a:xfrm>
                <a:off x="3225800" y="1054100"/>
                <a:ext cx="3240000" cy="1260000"/>
              </a:xfrm>
              <a:prstGeom prst="ellipse">
                <a:avLst/>
              </a:prstGeom>
              <a:solidFill>
                <a:srgbClr val="FF66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Explicit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FE</a:t>
                </a:r>
              </a:p>
              <a:p>
                <a:pPr algn="l">
                  <a:defRPr/>
                </a:pPr>
                <a:r>
                  <a:rPr lang="en-US" dirty="0" smtClean="0">
                    <a:solidFill>
                      <a:schemeClr val="tx1"/>
                    </a:solidFill>
                  </a:rPr>
                  <a:t>Models</a:t>
                </a:r>
              </a:p>
              <a:p>
                <a:pPr algn="l">
                  <a:defRPr/>
                </a:pPr>
                <a:r>
                  <a:rPr lang="en-US" sz="900" b="0" dirty="0" err="1" smtClean="0">
                    <a:solidFill>
                      <a:schemeClr val="tx1"/>
                    </a:solidFill>
                  </a:rPr>
                  <a:t>Abaqus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,..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25" name="Bild 24"/>
              <p:cNvPicPr>
                <a:picLocks noChangeAspect="1"/>
              </p:cNvPicPr>
              <p:nvPr/>
            </p:nvPicPr>
            <p:blipFill>
              <a:blip r:embed="rId14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harpenSoften amoun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944533" y="1144811"/>
                <a:ext cx="956733" cy="1073236"/>
              </a:xfrm>
              <a:prstGeom prst="rect">
                <a:avLst/>
              </a:prstGeom>
            </p:spPr>
          </p:pic>
        </p:grpSp>
        <p:grpSp>
          <p:nvGrpSpPr>
            <p:cNvPr id="37894" name="Gruppierung 37893"/>
            <p:cNvGrpSpPr/>
            <p:nvPr/>
          </p:nvGrpSpPr>
          <p:grpSpPr>
            <a:xfrm>
              <a:off x="6383429" y="2616200"/>
              <a:ext cx="2340000" cy="1260475"/>
              <a:chOff x="6413063" y="2374900"/>
              <a:chExt cx="2340000" cy="1260475"/>
            </a:xfrm>
          </p:grpSpPr>
          <p:sp>
            <p:nvSpPr>
              <p:cNvPr id="16" name="Oval 15"/>
              <p:cNvSpPr/>
              <p:nvPr/>
            </p:nvSpPr>
            <p:spPr bwMode="auto">
              <a:xfrm>
                <a:off x="6413063" y="2374900"/>
                <a:ext cx="2340000" cy="1260475"/>
              </a:xfrm>
              <a:prstGeom prst="ellipse">
                <a:avLst/>
              </a:prstGeom>
              <a:solidFill>
                <a:srgbClr val="FFFF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RMOD-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K 7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err="1">
                    <a:solidFill>
                      <a:schemeClr val="tx1"/>
                    </a:solidFill>
                  </a:rPr>
                  <a:t>Reifenmodell</a:t>
                </a:r>
                <a:endParaRPr lang="en-US" sz="900" b="0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err="1">
                    <a:solidFill>
                      <a:schemeClr val="tx1"/>
                    </a:solidFill>
                  </a:rPr>
                  <a:t>Komfort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24" name="Bild 23"/>
              <p:cNvPicPr>
                <a:picLocks noChangeAspect="1"/>
              </p:cNvPicPr>
              <p:nvPr/>
            </p:nvPicPr>
            <p:blipFill>
              <a:blip r:embed="rId16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sharpenSoften amount="100000"/>
                        </a14:imgEffect>
                        <a14:imgEffect>
                          <a14:saturation sat="174000"/>
                        </a14:imgEffect>
                        <a14:imgEffect>
                          <a14:brightnessContrast bright="-54000" contrast="-22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flipH="1">
                <a:off x="7825402" y="2611968"/>
                <a:ext cx="927133" cy="863599"/>
              </a:xfrm>
              <a:prstGeom prst="rect">
                <a:avLst/>
              </a:prstGeom>
            </p:spPr>
          </p:pic>
        </p:grpSp>
        <p:grpSp>
          <p:nvGrpSpPr>
            <p:cNvPr id="4" name="Gruppierung 3"/>
            <p:cNvGrpSpPr/>
            <p:nvPr/>
          </p:nvGrpSpPr>
          <p:grpSpPr>
            <a:xfrm>
              <a:off x="962111" y="2425700"/>
              <a:ext cx="2758343" cy="1879599"/>
              <a:chOff x="974811" y="2184400"/>
              <a:chExt cx="2758343" cy="1879599"/>
            </a:xfrm>
          </p:grpSpPr>
          <p:sp>
            <p:nvSpPr>
              <p:cNvPr id="23" name="Oval 22"/>
              <p:cNvSpPr/>
              <p:nvPr/>
            </p:nvSpPr>
            <p:spPr bwMode="auto">
              <a:xfrm>
                <a:off x="1213354" y="2370086"/>
                <a:ext cx="2519800" cy="1260475"/>
              </a:xfrm>
              <a:prstGeom prst="ellipse">
                <a:avLst/>
              </a:prstGeom>
              <a:solidFill>
                <a:srgbClr val="FFFF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r">
                  <a:defRPr/>
                </a:pPr>
                <a:r>
                  <a:rPr lang="en-US" i="1" dirty="0" err="1">
                    <a:solidFill>
                      <a:schemeClr val="tx1"/>
                    </a:solidFill>
                  </a:rPr>
                  <a:t>F</a:t>
                </a:r>
                <a:r>
                  <a:rPr lang="en-US" i="1" dirty="0" err="1" smtClean="0">
                    <a:solidFill>
                      <a:schemeClr val="tx1"/>
                    </a:solidFill>
                  </a:rPr>
                  <a:t>Tire</a:t>
                </a:r>
                <a:endParaRPr lang="en-US" i="1" dirty="0">
                  <a:solidFill>
                    <a:schemeClr val="tx1"/>
                  </a:solidFill>
                </a:endParaRP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Flexible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Structure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Model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36" name="Bild 35" descr="hugo.png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4811" y="2184400"/>
                <a:ext cx="1712672" cy="187959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5004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37920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7888" name="Gruppierung 37887"/>
          <p:cNvGrpSpPr/>
          <p:nvPr/>
        </p:nvGrpSpPr>
        <p:grpSpPr>
          <a:xfrm>
            <a:off x="774700" y="5321300"/>
            <a:ext cx="3240042" cy="1260475"/>
            <a:chOff x="787400" y="5080000"/>
            <a:chExt cx="3240042" cy="1260475"/>
          </a:xfrm>
        </p:grpSpPr>
        <p:sp>
          <p:nvSpPr>
            <p:cNvPr id="12" name="Oval 11"/>
            <p:cNvSpPr/>
            <p:nvPr/>
          </p:nvSpPr>
          <p:spPr bwMode="auto">
            <a:xfrm>
              <a:off x="787400" y="5080000"/>
              <a:ext cx="3240042" cy="1260475"/>
            </a:xfrm>
            <a:prstGeom prst="ellipse">
              <a:avLst/>
            </a:prstGeom>
            <a:solidFill>
              <a:schemeClr val="bg2">
                <a:alpha val="59000"/>
              </a:schemeClr>
            </a:solidFill>
            <a:ln w="38100" cap="flat" cmpd="sng" algn="ctr">
              <a:noFill/>
              <a:prstDash val="solid"/>
              <a:round/>
              <a:headEnd type="oval" w="med" len="med"/>
              <a:tailEnd type="triangle" w="med" len="med"/>
            </a:ln>
            <a:effectLst/>
            <a:scene3d>
              <a:camera prst="orthographicFront"/>
              <a:lightRig rig="threePt" dir="t"/>
            </a:scene3d>
            <a:sp3d extrusionH="88900">
              <a:bevelT w="190500" h="190500"/>
              <a:bevelB w="190500" h="190500"/>
            </a:sp3d>
          </p:spPr>
          <p:txBody>
            <a:bodyPr anchor="ctr">
              <a:prstTxWarp prst="textNoShape">
                <a:avLst/>
              </a:prstTxWarp>
            </a:bodyPr>
            <a:lstStyle/>
            <a:p>
              <a:pPr algn="r">
                <a:defRPr/>
              </a:pPr>
              <a:r>
                <a:rPr lang="en-US" dirty="0">
                  <a:solidFill>
                    <a:schemeClr val="tx1"/>
                  </a:solidFill>
                </a:rPr>
                <a:t>MF-</a:t>
              </a:r>
              <a:r>
                <a:rPr lang="en-US" dirty="0" err="1">
                  <a:solidFill>
                    <a:schemeClr val="tx1"/>
                  </a:solidFill>
                </a:rPr>
                <a:t>Tyre</a:t>
              </a:r>
              <a:endParaRPr lang="en-US" dirty="0">
                <a:solidFill>
                  <a:schemeClr val="tx1"/>
                </a:solidFill>
              </a:endParaRPr>
            </a:p>
            <a:p>
              <a:pPr algn="r">
                <a:defRPr/>
              </a:pPr>
              <a:r>
                <a:rPr lang="en-US" sz="900" b="0" dirty="0">
                  <a:solidFill>
                    <a:schemeClr val="tx1"/>
                  </a:solidFill>
                </a:rPr>
                <a:t>Magic </a:t>
              </a:r>
              <a:r>
                <a:rPr lang="en-US" sz="900" b="0" dirty="0" smtClean="0">
                  <a:solidFill>
                    <a:schemeClr val="tx1"/>
                  </a:solidFill>
                </a:rPr>
                <a:t>Formula</a:t>
              </a:r>
            </a:p>
            <a:p>
              <a:pPr algn="r">
                <a:defRPr/>
              </a:pPr>
              <a:r>
                <a:rPr lang="en-US" sz="900" b="0" dirty="0" err="1" smtClean="0">
                  <a:solidFill>
                    <a:schemeClr val="tx1"/>
                  </a:solidFill>
                </a:rPr>
                <a:t>Tyre</a:t>
              </a:r>
              <a:r>
                <a:rPr lang="en-US" sz="900" b="0" dirty="0" smtClean="0">
                  <a:solidFill>
                    <a:schemeClr val="tx1"/>
                  </a:solidFill>
                </a:rPr>
                <a:t> Model</a:t>
              </a:r>
            </a:p>
            <a:p>
              <a:pPr algn="r">
                <a:defRPr/>
              </a:pPr>
              <a:r>
                <a:rPr lang="en-US" sz="900" b="0" dirty="0" smtClean="0">
                  <a:solidFill>
                    <a:schemeClr val="tx1"/>
                  </a:solidFill>
                </a:rPr>
                <a:t>in Different Versions</a:t>
              </a:r>
              <a:endParaRPr lang="en-US" sz="900" b="0" dirty="0">
                <a:solidFill>
                  <a:schemeClr val="tx1"/>
                </a:solidFill>
              </a:endParaRPr>
            </a:p>
          </p:txBody>
        </p:sp>
        <p:pic>
          <p:nvPicPr>
            <p:cNvPr id="28" name="Bild 27"/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48000" contras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38200" y="5469467"/>
              <a:ext cx="1747352" cy="550334"/>
            </a:xfrm>
            <a:prstGeom prst="rect">
              <a:avLst/>
            </a:prstGeom>
          </p:spPr>
        </p:pic>
      </p:grpSp>
      <p:grpSp>
        <p:nvGrpSpPr>
          <p:cNvPr id="30" name="Gruppierung 29"/>
          <p:cNvGrpSpPr/>
          <p:nvPr/>
        </p:nvGrpSpPr>
        <p:grpSpPr>
          <a:xfrm>
            <a:off x="5764258" y="5321300"/>
            <a:ext cx="3240042" cy="1260475"/>
            <a:chOff x="5776958" y="5080000"/>
            <a:chExt cx="3240042" cy="1260475"/>
          </a:xfrm>
        </p:grpSpPr>
        <p:sp>
          <p:nvSpPr>
            <p:cNvPr id="13" name="Oval 12"/>
            <p:cNvSpPr/>
            <p:nvPr/>
          </p:nvSpPr>
          <p:spPr bwMode="auto">
            <a:xfrm>
              <a:off x="5776958" y="5080000"/>
              <a:ext cx="3240042" cy="1260475"/>
            </a:xfrm>
            <a:prstGeom prst="ellipse">
              <a:avLst/>
            </a:prstGeom>
            <a:solidFill>
              <a:schemeClr val="bg2">
                <a:alpha val="59000"/>
              </a:schemeClr>
            </a:solidFill>
            <a:ln w="38100" cap="flat" cmpd="sng" algn="ctr">
              <a:noFill/>
              <a:prstDash val="solid"/>
              <a:round/>
              <a:headEnd type="oval" w="med" len="med"/>
              <a:tailEnd type="triangle" w="med" len="med"/>
            </a:ln>
            <a:effectLst/>
            <a:scene3d>
              <a:camera prst="orthographicFront"/>
              <a:lightRig rig="threePt" dir="t"/>
            </a:scene3d>
            <a:sp3d extrusionH="88900">
              <a:bevelT w="190500" h="190500"/>
              <a:bevelB w="190500" h="190500"/>
            </a:sp3d>
          </p:spPr>
          <p:txBody>
            <a:bodyPr anchor="ctr">
              <a:prstTxWarp prst="textNoShape">
                <a:avLst/>
              </a:prstTxWarp>
            </a:bodyPr>
            <a:lstStyle/>
            <a:p>
              <a:pPr algn="l">
                <a:defRPr/>
              </a:pPr>
              <a:r>
                <a:rPr lang="en-US" dirty="0" err="1">
                  <a:solidFill>
                    <a:schemeClr val="tx1"/>
                  </a:solidFill>
                </a:rPr>
                <a:t>TMeasy</a:t>
              </a:r>
              <a:endParaRPr lang="en-US" dirty="0">
                <a:solidFill>
                  <a:schemeClr val="tx1"/>
                </a:solidFill>
              </a:endParaRPr>
            </a:p>
            <a:p>
              <a:pPr algn="l">
                <a:defRPr/>
              </a:pPr>
              <a:r>
                <a:rPr lang="en-US" sz="900" b="0" dirty="0" err="1">
                  <a:solidFill>
                    <a:schemeClr val="tx1"/>
                  </a:solidFill>
                </a:rPr>
                <a:t>Tyre</a:t>
              </a:r>
              <a:r>
                <a:rPr lang="en-US" sz="900" b="0" dirty="0">
                  <a:solidFill>
                    <a:schemeClr val="tx1"/>
                  </a:solidFill>
                </a:rPr>
                <a:t> Model 'Easy-To-Use'</a:t>
              </a:r>
            </a:p>
          </p:txBody>
        </p:sp>
        <p:pic>
          <p:nvPicPr>
            <p:cNvPr id="29" name="Bild 28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46000" contrast="52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40619" y="5232399"/>
              <a:ext cx="1418147" cy="872067"/>
            </a:xfrm>
            <a:prstGeom prst="rect">
              <a:avLst/>
            </a:prstGeom>
          </p:spPr>
        </p:pic>
      </p:grpSp>
      <p:grpSp>
        <p:nvGrpSpPr>
          <p:cNvPr id="31" name="Gruppierung 30"/>
          <p:cNvGrpSpPr/>
          <p:nvPr/>
        </p:nvGrpSpPr>
        <p:grpSpPr>
          <a:xfrm>
            <a:off x="3517900" y="4787900"/>
            <a:ext cx="3240000" cy="1260000"/>
            <a:chOff x="3530600" y="4546600"/>
            <a:chExt cx="3240000" cy="1260000"/>
          </a:xfrm>
        </p:grpSpPr>
        <p:sp>
          <p:nvSpPr>
            <p:cNvPr id="21" name="Oval 20"/>
            <p:cNvSpPr/>
            <p:nvPr/>
          </p:nvSpPr>
          <p:spPr bwMode="auto">
            <a:xfrm>
              <a:off x="3530600" y="4546600"/>
              <a:ext cx="3240000" cy="126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  <a:alpha val="59000"/>
              </a:schemeClr>
            </a:solidFill>
            <a:ln w="38100" cap="flat" cmpd="sng" algn="ctr">
              <a:noFill/>
              <a:prstDash val="solid"/>
              <a:round/>
              <a:headEnd type="oval" w="med" len="med"/>
              <a:tailEnd type="triangle" w="med" len="med"/>
            </a:ln>
            <a:effectLst/>
            <a:scene3d>
              <a:camera prst="orthographicFront"/>
              <a:lightRig rig="threePt" dir="t"/>
            </a:scene3d>
            <a:sp3d extrusionH="88900">
              <a:bevelT w="190500" h="190500"/>
              <a:bevelB w="190500" h="190500"/>
            </a:sp3d>
          </p:spPr>
          <p:txBody>
            <a:bodyPr anchor="ctr">
              <a:prstTxWarp prst="textNoShape">
                <a:avLst/>
              </a:prstTxWarp>
            </a:bodyPr>
            <a:lstStyle/>
            <a:p>
              <a:pPr algn="l">
                <a:defRPr/>
              </a:pPr>
              <a:r>
                <a:rPr lang="en-US" dirty="0" err="1" smtClean="0">
                  <a:solidFill>
                    <a:schemeClr val="tx1"/>
                  </a:solidFill>
                </a:rPr>
                <a:t>TameTire</a:t>
              </a:r>
              <a:endParaRPr lang="en-US" dirty="0">
                <a:solidFill>
                  <a:schemeClr val="tx1"/>
                </a:solidFill>
              </a:endParaRPr>
            </a:p>
            <a:p>
              <a:pPr algn="l">
                <a:defRPr/>
              </a:pPr>
              <a:r>
                <a:rPr lang="en-US" sz="900" b="0" dirty="0" smtClean="0">
                  <a:solidFill>
                    <a:schemeClr val="tx1"/>
                  </a:solidFill>
                </a:rPr>
                <a:t>Thermo-Mechanical</a:t>
              </a:r>
            </a:p>
            <a:p>
              <a:pPr algn="l">
                <a:defRPr/>
              </a:pPr>
              <a:r>
                <a:rPr lang="en-US" sz="900" b="0" dirty="0" smtClean="0">
                  <a:solidFill>
                    <a:schemeClr val="tx1"/>
                  </a:solidFill>
                </a:rPr>
                <a:t>Slip-Based</a:t>
              </a:r>
            </a:p>
            <a:p>
              <a:pPr algn="l">
                <a:defRPr/>
              </a:pPr>
              <a:r>
                <a:rPr lang="en-US" sz="900" b="0" dirty="0" smtClean="0">
                  <a:solidFill>
                    <a:schemeClr val="tx1"/>
                  </a:solidFill>
                </a:rPr>
                <a:t>Steady-State</a:t>
              </a:r>
            </a:p>
            <a:p>
              <a:pPr algn="l">
                <a:defRPr/>
              </a:pPr>
              <a:r>
                <a:rPr lang="en-US" sz="900" b="0" dirty="0" smtClean="0">
                  <a:solidFill>
                    <a:schemeClr val="tx1"/>
                  </a:solidFill>
                </a:rPr>
                <a:t>Tire Model (Michelin)</a:t>
              </a:r>
              <a:endParaRPr lang="en-US" sz="900" b="0" dirty="0">
                <a:solidFill>
                  <a:schemeClr val="tx1"/>
                </a:solidFill>
              </a:endParaRPr>
            </a:p>
          </p:txBody>
        </p:sp>
        <p:pic>
          <p:nvPicPr>
            <p:cNvPr id="27" name="Bild 26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135034" y="4759841"/>
              <a:ext cx="1460500" cy="785827"/>
            </a:xfrm>
            <a:prstGeom prst="rect">
              <a:avLst/>
            </a:prstGeom>
          </p:spPr>
        </p:pic>
      </p:grpSp>
      <p:grpSp>
        <p:nvGrpSpPr>
          <p:cNvPr id="37889" name="Gruppierung 37888"/>
          <p:cNvGrpSpPr/>
          <p:nvPr/>
        </p:nvGrpSpPr>
        <p:grpSpPr>
          <a:xfrm>
            <a:off x="774700" y="4330700"/>
            <a:ext cx="3240000" cy="1260000"/>
            <a:chOff x="787400" y="4089400"/>
            <a:chExt cx="3240000" cy="1260000"/>
          </a:xfrm>
        </p:grpSpPr>
        <p:sp>
          <p:nvSpPr>
            <p:cNvPr id="19" name="Oval 18"/>
            <p:cNvSpPr/>
            <p:nvPr/>
          </p:nvSpPr>
          <p:spPr bwMode="auto">
            <a:xfrm>
              <a:off x="787400" y="4089400"/>
              <a:ext cx="3240000" cy="126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59000"/>
              </a:schemeClr>
            </a:solidFill>
            <a:ln w="38100" cap="flat" cmpd="sng" algn="ctr">
              <a:noFill/>
              <a:prstDash val="solid"/>
              <a:round/>
              <a:headEnd type="oval" w="med" len="med"/>
              <a:tailEnd type="triangle" w="med" len="med"/>
            </a:ln>
            <a:effectLst/>
            <a:scene3d>
              <a:camera prst="orthographicFront"/>
              <a:lightRig rig="threePt" dir="t"/>
            </a:scene3d>
            <a:sp3d extrusionH="88900">
              <a:bevelT w="190500" h="190500"/>
              <a:bevelB w="190500" h="190500"/>
            </a:sp3d>
          </p:spPr>
          <p:txBody>
            <a:bodyPr anchor="ctr">
              <a:prstTxWarp prst="textNoShape">
                <a:avLst/>
              </a:prstTxWarp>
            </a:bodyPr>
            <a:lstStyle/>
            <a:p>
              <a:pPr algn="l">
                <a:defRPr/>
              </a:pPr>
              <a:r>
                <a:rPr lang="en-US" dirty="0">
                  <a:solidFill>
                    <a:schemeClr val="tx1"/>
                  </a:solidFill>
                </a:rPr>
                <a:t>MF-Swift</a:t>
              </a:r>
            </a:p>
            <a:p>
              <a:pPr algn="l">
                <a:defRPr/>
              </a:pPr>
              <a:r>
                <a:rPr lang="en-US" sz="900" b="0" dirty="0">
                  <a:solidFill>
                    <a:schemeClr val="tx1"/>
                  </a:solidFill>
                </a:rPr>
                <a:t>Short </a:t>
              </a:r>
              <a:r>
                <a:rPr lang="en-US" sz="900" b="0" dirty="0" smtClean="0">
                  <a:solidFill>
                    <a:schemeClr val="tx1"/>
                  </a:solidFill>
                </a:rPr>
                <a:t>Wavelength</a:t>
              </a:r>
            </a:p>
            <a:p>
              <a:pPr algn="l">
                <a:defRPr/>
              </a:pPr>
              <a:r>
                <a:rPr lang="en-US" sz="900" b="0" dirty="0" smtClean="0">
                  <a:solidFill>
                    <a:schemeClr val="tx1"/>
                  </a:solidFill>
                </a:rPr>
                <a:t>Intermediate Frequency</a:t>
              </a:r>
            </a:p>
            <a:p>
              <a:pPr algn="l">
                <a:defRPr/>
              </a:pPr>
              <a:r>
                <a:rPr lang="en-US" sz="900" b="0" dirty="0" smtClean="0">
                  <a:solidFill>
                    <a:schemeClr val="tx1"/>
                  </a:solidFill>
                </a:rPr>
                <a:t>Tire </a:t>
              </a:r>
              <a:r>
                <a:rPr lang="en-US" sz="900" b="0" dirty="0">
                  <a:solidFill>
                    <a:schemeClr val="tx1"/>
                  </a:solidFill>
                </a:rPr>
                <a:t>Model</a:t>
              </a:r>
            </a:p>
          </p:txBody>
        </p:sp>
        <p:pic>
          <p:nvPicPr>
            <p:cNvPr id="26" name="Bild 25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451100" y="4162786"/>
              <a:ext cx="1418166" cy="972248"/>
            </a:xfrm>
            <a:prstGeom prst="rect">
              <a:avLst/>
            </a:prstGeom>
          </p:spPr>
        </p:pic>
      </p:grpSp>
      <p:sp>
        <p:nvSpPr>
          <p:cNvPr id="34" name="Rectangle 6"/>
          <p:cNvSpPr txBox="1">
            <a:spLocks noChangeArrowheads="1"/>
          </p:cNvSpPr>
          <p:nvPr/>
        </p:nvSpPr>
        <p:spPr bwMode="auto">
          <a:xfrm>
            <a:off x="4216400" y="12700"/>
            <a:ext cx="40386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dirty="0">
                <a:solidFill>
                  <a:srgbClr val="53505E"/>
                </a:solidFill>
                <a:latin typeface="Trebuchet MS" charset="0"/>
              </a:rPr>
              <a:t>The Descriptive Approach</a:t>
            </a:r>
            <a:endParaRPr lang="en-US" sz="1800" b="1" dirty="0">
              <a:solidFill>
                <a:srgbClr val="53505E"/>
              </a:solidFill>
              <a:latin typeface="Trebuchet MS" charset="0"/>
            </a:endParaRPr>
          </a:p>
        </p:txBody>
      </p:sp>
      <p:pic>
        <p:nvPicPr>
          <p:cNvPr id="35" name="Bild 34" descr="hugo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1440070" y="1803400"/>
            <a:ext cx="75769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the </a:t>
            </a:r>
            <a:r>
              <a:rPr lang="en-US">
                <a:solidFill>
                  <a:srgbClr val="FF6600"/>
                </a:solidFill>
              </a:rPr>
              <a:t>descriptive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 approach: ‘focus on </a:t>
            </a:r>
            <a:r>
              <a:rPr lang="en-US">
                <a:solidFill>
                  <a:srgbClr val="FF6600"/>
                </a:solidFill>
              </a:rPr>
              <a:t>effect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 rather than on </a:t>
            </a:r>
            <a:r>
              <a:rPr lang="en-US">
                <a:solidFill>
                  <a:srgbClr val="FF6600"/>
                </a:solidFill>
              </a:rPr>
              <a:t>cause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’</a:t>
            </a:r>
          </a:p>
          <a:p>
            <a:pPr algn="l">
              <a:buClr>
                <a:schemeClr val="tx1">
                  <a:lumMod val="65000"/>
                  <a:lumOff val="35000"/>
                </a:schemeClr>
              </a:buClr>
            </a:pP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44500" indent="-44450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Zapf Dingbats" charset="2"/>
              <a:buChar char="➜"/>
            </a:pPr>
            <a:r>
              <a:rPr lang="en-US" sz="1400">
                <a:solidFill>
                  <a:srgbClr val="FF6600"/>
                </a:solidFill>
              </a:rPr>
              <a:t>mathematical quantitative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of most important but isolated properties </a:t>
            </a:r>
          </a:p>
          <a:p>
            <a:pPr marL="444500" indent="-44450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Zapf Dingbats" charset="2"/>
              <a:buChar char="➜"/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combination by </a:t>
            </a:r>
            <a:r>
              <a:rPr lang="en-US" sz="1400">
                <a:solidFill>
                  <a:srgbClr val="FF6600"/>
                </a:solidFill>
              </a:rPr>
              <a:t>assumed superposition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of nonlinear properties with nonlinear cross-correlation</a:t>
            </a:r>
          </a:p>
        </p:txBody>
      </p:sp>
    </p:spTree>
    <p:extLst>
      <p:ext uri="{BB962C8B-B14F-4D97-AF65-F5344CB8AC3E}">
        <p14:creationId xmlns:p14="http://schemas.microsoft.com/office/powerpoint/2010/main" val="54750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37920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uppierung 2"/>
          <p:cNvGrpSpPr/>
          <p:nvPr/>
        </p:nvGrpSpPr>
        <p:grpSpPr>
          <a:xfrm>
            <a:off x="774700" y="4330700"/>
            <a:ext cx="8229600" cy="2251075"/>
            <a:chOff x="774700" y="4330700"/>
            <a:chExt cx="8229600" cy="2251075"/>
          </a:xfrm>
        </p:grpSpPr>
        <p:grpSp>
          <p:nvGrpSpPr>
            <p:cNvPr id="37888" name="Gruppierung 37887"/>
            <p:cNvGrpSpPr/>
            <p:nvPr/>
          </p:nvGrpSpPr>
          <p:grpSpPr>
            <a:xfrm>
              <a:off x="774700" y="5321300"/>
              <a:ext cx="3240042" cy="1260475"/>
              <a:chOff x="787400" y="5080000"/>
              <a:chExt cx="3240042" cy="1260475"/>
            </a:xfrm>
          </p:grpSpPr>
          <p:sp>
            <p:nvSpPr>
              <p:cNvPr id="12" name="Oval 11"/>
              <p:cNvSpPr/>
              <p:nvPr/>
            </p:nvSpPr>
            <p:spPr bwMode="auto">
              <a:xfrm>
                <a:off x="787400" y="5080000"/>
                <a:ext cx="3240042" cy="1260475"/>
              </a:xfrm>
              <a:prstGeom prst="ellipse">
                <a:avLst/>
              </a:prstGeom>
              <a:solidFill>
                <a:schemeClr val="bg2">
                  <a:alpha val="59000"/>
                </a:scheme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MF-</a:t>
                </a:r>
                <a:r>
                  <a:rPr lang="en-US" dirty="0" err="1">
                    <a:solidFill>
                      <a:schemeClr val="tx1"/>
                    </a:solidFill>
                  </a:rPr>
                  <a:t>Tyre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r">
                  <a:defRPr/>
                </a:pPr>
                <a:r>
                  <a:rPr lang="en-US" sz="900" b="0" dirty="0">
                    <a:solidFill>
                      <a:schemeClr val="tx1"/>
                    </a:solidFill>
                  </a:rPr>
                  <a:t>Magic 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Formula</a:t>
                </a:r>
              </a:p>
              <a:p>
                <a:pPr algn="r">
                  <a:defRPr/>
                </a:pPr>
                <a:r>
                  <a:rPr lang="en-US" sz="900" b="0" dirty="0" err="1" smtClean="0">
                    <a:solidFill>
                      <a:schemeClr val="tx1"/>
                    </a:solidFill>
                  </a:rPr>
                  <a:t>Tyre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 Model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in Different Versions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28" name="Bild 27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8000" contras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38200" y="5469467"/>
                <a:ext cx="1747352" cy="550334"/>
              </a:xfrm>
              <a:prstGeom prst="rect">
                <a:avLst/>
              </a:prstGeom>
            </p:spPr>
          </p:pic>
        </p:grpSp>
        <p:grpSp>
          <p:nvGrpSpPr>
            <p:cNvPr id="30" name="Gruppierung 29"/>
            <p:cNvGrpSpPr/>
            <p:nvPr/>
          </p:nvGrpSpPr>
          <p:grpSpPr>
            <a:xfrm>
              <a:off x="5764258" y="5321300"/>
              <a:ext cx="3240042" cy="1260475"/>
              <a:chOff x="5776958" y="5080000"/>
              <a:chExt cx="3240042" cy="1260475"/>
            </a:xfrm>
          </p:grpSpPr>
          <p:sp>
            <p:nvSpPr>
              <p:cNvPr id="13" name="Oval 12"/>
              <p:cNvSpPr/>
              <p:nvPr/>
            </p:nvSpPr>
            <p:spPr bwMode="auto">
              <a:xfrm>
                <a:off x="5776958" y="5080000"/>
                <a:ext cx="3240042" cy="1260475"/>
              </a:xfrm>
              <a:prstGeom prst="ellipse">
                <a:avLst/>
              </a:prstGeom>
              <a:solidFill>
                <a:schemeClr val="bg2">
                  <a:alpha val="59000"/>
                </a:scheme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 err="1">
                    <a:solidFill>
                      <a:schemeClr val="tx1"/>
                    </a:solidFill>
                  </a:rPr>
                  <a:t>TMeasy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err="1">
                    <a:solidFill>
                      <a:schemeClr val="tx1"/>
                    </a:solidFill>
                  </a:rPr>
                  <a:t>Tyre</a:t>
                </a:r>
                <a:r>
                  <a:rPr lang="en-US" sz="900" b="0" dirty="0">
                    <a:solidFill>
                      <a:schemeClr val="tx1"/>
                    </a:solidFill>
                  </a:rPr>
                  <a:t> Model 'Easy-To-Use'</a:t>
                </a:r>
              </a:p>
            </p:txBody>
          </p:sp>
          <p:pic>
            <p:nvPicPr>
              <p:cNvPr id="29" name="Bild 28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-46000" contrast="52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340619" y="5232399"/>
                <a:ext cx="1418147" cy="872067"/>
              </a:xfrm>
              <a:prstGeom prst="rect">
                <a:avLst/>
              </a:prstGeom>
            </p:spPr>
          </p:pic>
        </p:grpSp>
        <p:grpSp>
          <p:nvGrpSpPr>
            <p:cNvPr id="31" name="Gruppierung 30"/>
            <p:cNvGrpSpPr/>
            <p:nvPr/>
          </p:nvGrpSpPr>
          <p:grpSpPr>
            <a:xfrm>
              <a:off x="3517900" y="4787900"/>
              <a:ext cx="3240000" cy="1260000"/>
              <a:chOff x="3530600" y="4546600"/>
              <a:chExt cx="3240000" cy="1260000"/>
            </a:xfrm>
          </p:grpSpPr>
          <p:sp>
            <p:nvSpPr>
              <p:cNvPr id="21" name="Oval 20"/>
              <p:cNvSpPr/>
              <p:nvPr/>
            </p:nvSpPr>
            <p:spPr bwMode="auto">
              <a:xfrm>
                <a:off x="3530600" y="4546600"/>
                <a:ext cx="3240000" cy="12600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  <a:alpha val="59000"/>
                </a:scheme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 err="1" smtClean="0">
                    <a:solidFill>
                      <a:schemeClr val="tx1"/>
                    </a:solidFill>
                  </a:rPr>
                  <a:t>TameTire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Thermo-Mechanical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Slip-Based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Steady-State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Model (Michelin)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27" name="Bild 26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135034" y="4759841"/>
                <a:ext cx="1460500" cy="785827"/>
              </a:xfrm>
              <a:prstGeom prst="rect">
                <a:avLst/>
              </a:prstGeom>
            </p:spPr>
          </p:pic>
        </p:grpSp>
        <p:grpSp>
          <p:nvGrpSpPr>
            <p:cNvPr id="37889" name="Gruppierung 37888"/>
            <p:cNvGrpSpPr/>
            <p:nvPr/>
          </p:nvGrpSpPr>
          <p:grpSpPr>
            <a:xfrm>
              <a:off x="774700" y="4330700"/>
              <a:ext cx="3240000" cy="1260000"/>
              <a:chOff x="787400" y="4089400"/>
              <a:chExt cx="3240000" cy="1260000"/>
            </a:xfrm>
          </p:grpSpPr>
          <p:sp>
            <p:nvSpPr>
              <p:cNvPr id="19" name="Oval 18"/>
              <p:cNvSpPr/>
              <p:nvPr/>
            </p:nvSpPr>
            <p:spPr bwMode="auto">
              <a:xfrm>
                <a:off x="787400" y="4089400"/>
                <a:ext cx="3240000" cy="1260000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  <a:alpha val="59000"/>
                </a:scheme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MF-Swift</a:t>
                </a:r>
              </a:p>
              <a:p>
                <a:pPr algn="l">
                  <a:defRPr/>
                </a:pPr>
                <a:r>
                  <a:rPr lang="en-US" sz="900" b="0" dirty="0">
                    <a:solidFill>
                      <a:schemeClr val="tx1"/>
                    </a:solidFill>
                  </a:rPr>
                  <a:t>Short 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Wavelength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Intermediate Frequency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</a:t>
                </a:r>
                <a:r>
                  <a:rPr lang="en-US" sz="900" b="0" dirty="0">
                    <a:solidFill>
                      <a:schemeClr val="tx1"/>
                    </a:solidFill>
                  </a:rPr>
                  <a:t>Model</a:t>
                </a:r>
              </a:p>
            </p:txBody>
          </p:sp>
          <p:pic>
            <p:nvPicPr>
              <p:cNvPr id="26" name="Bild 25"/>
              <p:cNvPicPr>
                <a:picLocks noChangeAspect="1"/>
              </p:cNvPicPr>
              <p:nvPr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harpenSoften amoun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451100" y="4162786"/>
                <a:ext cx="1418166" cy="972248"/>
              </a:xfrm>
              <a:prstGeom prst="rect">
                <a:avLst/>
              </a:prstGeom>
            </p:spPr>
          </p:pic>
        </p:grpSp>
      </p:grpSp>
      <p:sp>
        <p:nvSpPr>
          <p:cNvPr id="34" name="Rectangle 6"/>
          <p:cNvSpPr txBox="1">
            <a:spLocks noChangeArrowheads="1"/>
          </p:cNvSpPr>
          <p:nvPr/>
        </p:nvSpPr>
        <p:spPr bwMode="auto">
          <a:xfrm>
            <a:off x="4216400" y="12700"/>
            <a:ext cx="40386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dirty="0">
                <a:solidFill>
                  <a:srgbClr val="53505E"/>
                </a:solidFill>
                <a:latin typeface="Trebuchet MS" charset="0"/>
              </a:rPr>
              <a:t>The Descriptive Approach</a:t>
            </a:r>
            <a:endParaRPr lang="en-US" sz="1800" b="1" dirty="0">
              <a:solidFill>
                <a:srgbClr val="53505E"/>
              </a:solidFill>
              <a:latin typeface="Trebuchet MS" charset="0"/>
            </a:endParaRPr>
          </a:p>
        </p:txBody>
      </p:sp>
      <p:pic>
        <p:nvPicPr>
          <p:cNvPr id="35" name="Bild 34" descr="hugo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177800" y="1786466"/>
            <a:ext cx="896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Tire model is </a:t>
            </a:r>
            <a:r>
              <a:rPr lang="en-US">
                <a:solidFill>
                  <a:srgbClr val="FF6600"/>
                </a:solidFill>
              </a:rPr>
              <a:t>student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;</a:t>
            </a:r>
          </a:p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the developer must teach his model its complete behavior</a:t>
            </a:r>
          </a:p>
          <a:p>
            <a:pPr algn="l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>
                <a:solidFill>
                  <a:srgbClr val="FF6600"/>
                </a:solidFill>
              </a:rPr>
              <a:t>‘you get what you have programmed’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1" y="4131733"/>
            <a:ext cx="9144000" cy="2751667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85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37920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Rectangle 6"/>
          <p:cNvSpPr txBox="1">
            <a:spLocks noChangeArrowheads="1"/>
          </p:cNvSpPr>
          <p:nvPr/>
        </p:nvSpPr>
        <p:spPr bwMode="auto">
          <a:xfrm>
            <a:off x="4216400" y="12700"/>
            <a:ext cx="40386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dirty="0">
                <a:solidFill>
                  <a:srgbClr val="53505E"/>
                </a:solidFill>
                <a:latin typeface="Trebuchet MS" charset="0"/>
              </a:rPr>
              <a:t>The Descriptive Approach</a:t>
            </a:r>
            <a:endParaRPr lang="en-US" sz="1800" b="1" dirty="0">
              <a:solidFill>
                <a:srgbClr val="53505E"/>
              </a:solidFill>
              <a:latin typeface="Trebuchet MS" charset="0"/>
            </a:endParaRPr>
          </a:p>
        </p:txBody>
      </p:sp>
      <p:pic>
        <p:nvPicPr>
          <p:cNvPr id="35" name="Bild 34" descr="hu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938956" y="1143000"/>
            <a:ext cx="2703600" cy="360000"/>
          </a:xfrm>
          <a:prstGeom prst="rect">
            <a:avLst/>
          </a:prstGeom>
          <a:solidFill>
            <a:srgbClr val="FF5050">
              <a:alpha val="59000"/>
            </a:srgbClr>
          </a:solidFill>
          <a:scene3d>
            <a:camera prst="orthographicFront"/>
            <a:lightRig rig="threePt" dir="t"/>
          </a:scene3d>
          <a:sp3d>
            <a:bevelT w="190500" h="190500"/>
            <a:bevelB w="190500" h="190500"/>
          </a:sp3d>
        </p:spPr>
        <p:txBody>
          <a:bodyPr wrap="square" rtlCol="0" anchor="ctr" anchorCtr="0">
            <a:noAutofit/>
          </a:bodyPr>
          <a:lstStyle/>
          <a:p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pure slip, single wheel load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4938956" y="1911350"/>
            <a:ext cx="2703600" cy="360000"/>
          </a:xfrm>
          <a:prstGeom prst="rect">
            <a:avLst/>
          </a:prstGeom>
          <a:solidFill>
            <a:srgbClr val="FF5050">
              <a:alpha val="59000"/>
            </a:srgbClr>
          </a:solidFill>
          <a:scene3d>
            <a:camera prst="orthographicFront"/>
            <a:lightRig rig="threePt" dir="t"/>
          </a:scene3d>
          <a:sp3d>
            <a:bevelT w="190500" h="190500"/>
            <a:bevelB w="190500" h="190500"/>
          </a:sp3d>
        </p:spPr>
        <p:txBody>
          <a:bodyPr wrap="square" rtlCol="0" anchor="ctr" anchorCtr="0">
            <a:noAutofit/>
          </a:bodyPr>
          <a:lstStyle/>
          <a:p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combined slip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4938956" y="2673350"/>
            <a:ext cx="2703600" cy="360000"/>
          </a:xfrm>
          <a:prstGeom prst="rect">
            <a:avLst/>
          </a:prstGeom>
          <a:solidFill>
            <a:srgbClr val="FF5050">
              <a:alpha val="59000"/>
            </a:srgbClr>
          </a:solidFill>
          <a:scene3d>
            <a:camera prst="orthographicFront"/>
            <a:lightRig rig="threePt" dir="t"/>
          </a:scene3d>
          <a:sp3d>
            <a:bevelT w="190500" h="190500"/>
            <a:bevelB w="190500" h="190500"/>
          </a:sp3d>
        </p:spPr>
        <p:txBody>
          <a:bodyPr wrap="square" rtlCol="0" anchor="ctr" anchorCtr="0">
            <a:noAutofit/>
          </a:bodyPr>
          <a:lstStyle/>
          <a:p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stand still, parking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938956" y="2292350"/>
            <a:ext cx="2703600" cy="360000"/>
          </a:xfrm>
          <a:prstGeom prst="rect">
            <a:avLst/>
          </a:prstGeom>
          <a:solidFill>
            <a:srgbClr val="FF5050">
              <a:alpha val="59000"/>
            </a:srgbClr>
          </a:solidFill>
          <a:scene3d>
            <a:camera prst="orthographicFront"/>
            <a:lightRig rig="threePt" dir="t"/>
          </a:scene3d>
          <a:sp3d>
            <a:bevelT w="190500" h="190500"/>
            <a:bevelB w="190500" h="190500"/>
          </a:sp3d>
        </p:spPr>
        <p:txBody>
          <a:bodyPr wrap="square" rtlCol="0" anchor="ctr" anchorCtr="0">
            <a:noAutofit/>
          </a:bodyPr>
          <a:lstStyle/>
          <a:p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curved drum surface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4938956" y="1524000"/>
            <a:ext cx="2703600" cy="360000"/>
          </a:xfrm>
          <a:prstGeom prst="rect">
            <a:avLst/>
          </a:prstGeom>
          <a:solidFill>
            <a:srgbClr val="FF5050">
              <a:alpha val="59000"/>
            </a:srgbClr>
          </a:solidFill>
          <a:scene3d>
            <a:camera prst="orthographicFront"/>
            <a:lightRig rig="threePt" dir="t"/>
          </a:scene3d>
          <a:sp3d>
            <a:bevelT w="190500" h="190500"/>
            <a:bevelB w="190500" h="190500"/>
          </a:sp3d>
        </p:spPr>
        <p:txBody>
          <a:bodyPr wrap="square" rtlCol="0" anchor="ctr" anchorCtr="0">
            <a:noAutofit/>
          </a:bodyPr>
          <a:lstStyle/>
          <a:p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pure slip, Fz-dependent</a:t>
            </a:r>
          </a:p>
        </p:txBody>
      </p:sp>
      <p:grpSp>
        <p:nvGrpSpPr>
          <p:cNvPr id="6" name="Gruppierung 5"/>
          <p:cNvGrpSpPr/>
          <p:nvPr/>
        </p:nvGrpSpPr>
        <p:grpSpPr>
          <a:xfrm>
            <a:off x="711200" y="1511300"/>
            <a:ext cx="4076700" cy="360000"/>
            <a:chOff x="-1168400" y="3568700"/>
            <a:chExt cx="4076700" cy="360000"/>
          </a:xfrm>
        </p:grpSpPr>
        <p:sp>
          <p:nvSpPr>
            <p:cNvPr id="33" name="Textfeld 32"/>
            <p:cNvSpPr txBox="1"/>
            <p:nvPr/>
          </p:nvSpPr>
          <p:spPr>
            <a:xfrm>
              <a:off x="-1168400" y="3568700"/>
              <a:ext cx="3492500" cy="36000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pPr algn="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pure handling with full vehicle model?</a:t>
              </a:r>
            </a:p>
          </p:txBody>
        </p:sp>
        <p:sp>
          <p:nvSpPr>
            <p:cNvPr id="4" name="Pfeil nach rechts 3"/>
            <p:cNvSpPr/>
            <p:nvPr/>
          </p:nvSpPr>
          <p:spPr bwMode="auto">
            <a:xfrm>
              <a:off x="2362200" y="3632200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39" name="Gruppierung 38"/>
          <p:cNvGrpSpPr/>
          <p:nvPr/>
        </p:nvGrpSpPr>
        <p:grpSpPr>
          <a:xfrm>
            <a:off x="1054100" y="1873250"/>
            <a:ext cx="3733800" cy="360000"/>
            <a:chOff x="-825500" y="3568700"/>
            <a:chExt cx="3733800" cy="360000"/>
          </a:xfrm>
        </p:grpSpPr>
        <p:sp>
          <p:nvSpPr>
            <p:cNvPr id="40" name="Textfeld 39"/>
            <p:cNvSpPr txBox="1"/>
            <p:nvPr/>
          </p:nvSpPr>
          <p:spPr>
            <a:xfrm>
              <a:off x="-825500" y="3568700"/>
              <a:ext cx="3149600" cy="36000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pPr algn="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simultaneously cornering/braking?</a:t>
              </a:r>
            </a:p>
          </p:txBody>
        </p:sp>
        <p:sp>
          <p:nvSpPr>
            <p:cNvPr id="41" name="Pfeil nach rechts 40"/>
            <p:cNvSpPr/>
            <p:nvPr/>
          </p:nvSpPr>
          <p:spPr bwMode="auto">
            <a:xfrm>
              <a:off x="2362200" y="3632200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42" name="Gruppierung 41"/>
          <p:cNvGrpSpPr/>
          <p:nvPr/>
        </p:nvGrpSpPr>
        <p:grpSpPr>
          <a:xfrm>
            <a:off x="1028700" y="2254250"/>
            <a:ext cx="3759200" cy="360000"/>
            <a:chOff x="-850900" y="3568700"/>
            <a:chExt cx="3759200" cy="360000"/>
          </a:xfrm>
        </p:grpSpPr>
        <p:sp>
          <p:nvSpPr>
            <p:cNvPr id="43" name="Textfeld 42"/>
            <p:cNvSpPr txBox="1"/>
            <p:nvPr/>
          </p:nvSpPr>
          <p:spPr>
            <a:xfrm>
              <a:off x="-850900" y="3568700"/>
              <a:ext cx="3175000" cy="36000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pPr algn="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parameterization using drum tests</a:t>
              </a:r>
            </a:p>
          </p:txBody>
        </p:sp>
        <p:sp>
          <p:nvSpPr>
            <p:cNvPr id="44" name="Pfeil nach rechts 43"/>
            <p:cNvSpPr/>
            <p:nvPr/>
          </p:nvSpPr>
          <p:spPr bwMode="auto">
            <a:xfrm>
              <a:off x="2362200" y="3632200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45" name="Gruppierung 44"/>
          <p:cNvGrpSpPr/>
          <p:nvPr/>
        </p:nvGrpSpPr>
        <p:grpSpPr>
          <a:xfrm>
            <a:off x="660400" y="2635250"/>
            <a:ext cx="4127500" cy="360000"/>
            <a:chOff x="-1219200" y="3530600"/>
            <a:chExt cx="4127500" cy="360000"/>
          </a:xfrm>
        </p:grpSpPr>
        <p:sp>
          <p:nvSpPr>
            <p:cNvPr id="46" name="Textfeld 45"/>
            <p:cNvSpPr txBox="1"/>
            <p:nvPr/>
          </p:nvSpPr>
          <p:spPr>
            <a:xfrm>
              <a:off x="-1219200" y="3530600"/>
              <a:ext cx="3543300" cy="36000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pPr algn="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vehicle model for driving simulator</a:t>
              </a:r>
            </a:p>
          </p:txBody>
        </p:sp>
        <p:sp>
          <p:nvSpPr>
            <p:cNvPr id="47" name="Pfeil nach rechts 46"/>
            <p:cNvSpPr/>
            <p:nvPr/>
          </p:nvSpPr>
          <p:spPr bwMode="auto">
            <a:xfrm>
              <a:off x="2362200" y="3581400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48" name="Gruppierung 47"/>
          <p:cNvGrpSpPr/>
          <p:nvPr/>
        </p:nvGrpSpPr>
        <p:grpSpPr>
          <a:xfrm>
            <a:off x="1054100" y="1130300"/>
            <a:ext cx="3733800" cy="360000"/>
            <a:chOff x="-825500" y="3568700"/>
            <a:chExt cx="3733800" cy="360000"/>
          </a:xfrm>
        </p:grpSpPr>
        <p:sp>
          <p:nvSpPr>
            <p:cNvPr id="49" name="Textfeld 48"/>
            <p:cNvSpPr txBox="1"/>
            <p:nvPr/>
          </p:nvSpPr>
          <p:spPr>
            <a:xfrm>
              <a:off x="-825500" y="3568700"/>
              <a:ext cx="3149600" cy="36000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pPr algn="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pure handlig with bicycle model?</a:t>
              </a:r>
            </a:p>
          </p:txBody>
        </p:sp>
        <p:sp>
          <p:nvSpPr>
            <p:cNvPr id="50" name="Pfeil nach rechts 49"/>
            <p:cNvSpPr/>
            <p:nvPr/>
          </p:nvSpPr>
          <p:spPr bwMode="auto">
            <a:xfrm>
              <a:off x="2362200" y="3632200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sp>
        <p:nvSpPr>
          <p:cNvPr id="51" name="Textfeld 50"/>
          <p:cNvSpPr txBox="1"/>
          <p:nvPr/>
        </p:nvSpPr>
        <p:spPr>
          <a:xfrm>
            <a:off x="4938956" y="3054350"/>
            <a:ext cx="2703600" cy="360000"/>
          </a:xfrm>
          <a:prstGeom prst="rect">
            <a:avLst/>
          </a:prstGeom>
          <a:solidFill>
            <a:srgbClr val="FF5050">
              <a:alpha val="59000"/>
            </a:srgbClr>
          </a:solidFill>
          <a:scene3d>
            <a:camera prst="orthographicFront"/>
            <a:lightRig rig="threePt" dir="t"/>
          </a:scene3d>
          <a:sp3d>
            <a:bevelT w="190500" h="190500"/>
            <a:bevelB w="190500" h="190500"/>
          </a:sp3d>
        </p:spPr>
        <p:txBody>
          <a:bodyPr wrap="square" rtlCol="0" anchor="ctr" anchorCtr="0">
            <a:noAutofit/>
          </a:bodyPr>
          <a:lstStyle/>
          <a:p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temperature dependency</a:t>
            </a:r>
          </a:p>
        </p:txBody>
      </p:sp>
      <p:grpSp>
        <p:nvGrpSpPr>
          <p:cNvPr id="52" name="Gruppierung 51"/>
          <p:cNvGrpSpPr/>
          <p:nvPr/>
        </p:nvGrpSpPr>
        <p:grpSpPr>
          <a:xfrm>
            <a:off x="660400" y="2997200"/>
            <a:ext cx="4127500" cy="360000"/>
            <a:chOff x="-1219200" y="3568700"/>
            <a:chExt cx="4127500" cy="360000"/>
          </a:xfrm>
        </p:grpSpPr>
        <p:sp>
          <p:nvSpPr>
            <p:cNvPr id="53" name="Textfeld 52"/>
            <p:cNvSpPr txBox="1"/>
            <p:nvPr/>
          </p:nvSpPr>
          <p:spPr>
            <a:xfrm>
              <a:off x="-1219200" y="3568700"/>
              <a:ext cx="3543300" cy="36000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pPr algn="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vehicle model for motor sports</a:t>
              </a:r>
            </a:p>
          </p:txBody>
        </p:sp>
        <p:sp>
          <p:nvSpPr>
            <p:cNvPr id="54" name="Pfeil nach rechts 53"/>
            <p:cNvSpPr/>
            <p:nvPr/>
          </p:nvSpPr>
          <p:spPr bwMode="auto">
            <a:xfrm>
              <a:off x="2362200" y="3632200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sp>
        <p:nvSpPr>
          <p:cNvPr id="55" name="Textfeld 54"/>
          <p:cNvSpPr txBox="1"/>
          <p:nvPr/>
        </p:nvSpPr>
        <p:spPr>
          <a:xfrm>
            <a:off x="4938956" y="3820584"/>
            <a:ext cx="2703600" cy="360000"/>
          </a:xfrm>
          <a:prstGeom prst="rect">
            <a:avLst/>
          </a:prstGeom>
          <a:solidFill>
            <a:srgbClr val="FF5050">
              <a:alpha val="59000"/>
            </a:srgbClr>
          </a:solidFill>
          <a:scene3d>
            <a:camera prst="orthographicFront"/>
            <a:lightRig rig="threePt" dir="t"/>
          </a:scene3d>
          <a:sp3d>
            <a:bevelT w="190500" h="190500"/>
            <a:bevelB w="190500" h="190500"/>
          </a:sp3d>
        </p:spPr>
        <p:txBody>
          <a:bodyPr wrap="square" rtlCol="0" anchor="ctr" anchorCtr="0">
            <a:noAutofit/>
          </a:bodyPr>
          <a:lstStyle/>
          <a:p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???</a:t>
            </a:r>
          </a:p>
        </p:txBody>
      </p:sp>
      <p:grpSp>
        <p:nvGrpSpPr>
          <p:cNvPr id="56" name="Gruppierung 55"/>
          <p:cNvGrpSpPr/>
          <p:nvPr/>
        </p:nvGrpSpPr>
        <p:grpSpPr>
          <a:xfrm>
            <a:off x="660400" y="3797300"/>
            <a:ext cx="4127500" cy="360000"/>
            <a:chOff x="-1219200" y="3568700"/>
            <a:chExt cx="4127500" cy="360000"/>
          </a:xfrm>
        </p:grpSpPr>
        <p:sp>
          <p:nvSpPr>
            <p:cNvPr id="57" name="Textfeld 56"/>
            <p:cNvSpPr txBox="1"/>
            <p:nvPr/>
          </p:nvSpPr>
          <p:spPr>
            <a:xfrm>
              <a:off x="-1219200" y="3568700"/>
              <a:ext cx="3543300" cy="36000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pPr algn="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???</a:t>
              </a:r>
            </a:p>
          </p:txBody>
        </p:sp>
        <p:sp>
          <p:nvSpPr>
            <p:cNvPr id="58" name="Pfeil nach rechts 57"/>
            <p:cNvSpPr/>
            <p:nvPr/>
          </p:nvSpPr>
          <p:spPr bwMode="auto">
            <a:xfrm>
              <a:off x="2362200" y="3632200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sp>
        <p:nvSpPr>
          <p:cNvPr id="60" name="Textfeld 59"/>
          <p:cNvSpPr txBox="1"/>
          <p:nvPr/>
        </p:nvSpPr>
        <p:spPr>
          <a:xfrm>
            <a:off x="4938956" y="3448050"/>
            <a:ext cx="2703600" cy="360000"/>
          </a:xfrm>
          <a:prstGeom prst="rect">
            <a:avLst/>
          </a:prstGeom>
          <a:solidFill>
            <a:srgbClr val="FF5050">
              <a:alpha val="59000"/>
            </a:srgbClr>
          </a:solidFill>
          <a:scene3d>
            <a:camera prst="orthographicFront"/>
            <a:lightRig rig="threePt" dir="t"/>
          </a:scene3d>
          <a:sp3d>
            <a:bevelT w="190500" h="190500"/>
            <a:bevelB w="190500" h="190500"/>
          </a:sp3d>
        </p:spPr>
        <p:txBody>
          <a:bodyPr wrap="square" rtlCol="0" anchor="ctr" anchorCtr="0">
            <a:noAutofit/>
          </a:bodyPr>
          <a:lstStyle/>
          <a:p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mildly uneven roads</a:t>
            </a:r>
          </a:p>
        </p:txBody>
      </p:sp>
      <p:grpSp>
        <p:nvGrpSpPr>
          <p:cNvPr id="61" name="Gruppierung 60"/>
          <p:cNvGrpSpPr/>
          <p:nvPr/>
        </p:nvGrpSpPr>
        <p:grpSpPr>
          <a:xfrm>
            <a:off x="660400" y="3390900"/>
            <a:ext cx="4127500" cy="360000"/>
            <a:chOff x="-1219200" y="3568700"/>
            <a:chExt cx="4127500" cy="360000"/>
          </a:xfrm>
        </p:grpSpPr>
        <p:sp>
          <p:nvSpPr>
            <p:cNvPr id="62" name="Textfeld 61"/>
            <p:cNvSpPr txBox="1"/>
            <p:nvPr/>
          </p:nvSpPr>
          <p:spPr>
            <a:xfrm>
              <a:off x="-1219200" y="3568700"/>
              <a:ext cx="3543300" cy="36000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90500" h="190500"/>
              <a:bevelB w="190500" h="190500"/>
            </a:sp3d>
          </p:spPr>
          <p:txBody>
            <a:bodyPr wrap="square" rtlCol="0" anchor="ctr" anchorCtr="0">
              <a:noAutofit/>
            </a:bodyPr>
            <a:lstStyle/>
            <a:p>
              <a:pPr algn="r"/>
              <a:r>
                <a:rPr 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vehicle model for ride comfort</a:t>
              </a:r>
            </a:p>
          </p:txBody>
        </p:sp>
        <p:sp>
          <p:nvSpPr>
            <p:cNvPr id="63" name="Pfeil nach rechts 62"/>
            <p:cNvSpPr/>
            <p:nvPr/>
          </p:nvSpPr>
          <p:spPr bwMode="auto">
            <a:xfrm>
              <a:off x="2362200" y="3632200"/>
              <a:ext cx="546100" cy="2667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Trebuchet MS" pitchFamily="-65" charset="0"/>
              </a:endParaRPr>
            </a:p>
          </p:txBody>
        </p:sp>
      </p:grpSp>
      <p:grpSp>
        <p:nvGrpSpPr>
          <p:cNvPr id="64" name="Gruppierung 63"/>
          <p:cNvGrpSpPr/>
          <p:nvPr/>
        </p:nvGrpSpPr>
        <p:grpSpPr>
          <a:xfrm>
            <a:off x="774700" y="4330700"/>
            <a:ext cx="8229600" cy="2251075"/>
            <a:chOff x="774700" y="4330700"/>
            <a:chExt cx="8229600" cy="2251075"/>
          </a:xfrm>
        </p:grpSpPr>
        <p:grpSp>
          <p:nvGrpSpPr>
            <p:cNvPr id="65" name="Gruppierung 64"/>
            <p:cNvGrpSpPr/>
            <p:nvPr/>
          </p:nvGrpSpPr>
          <p:grpSpPr>
            <a:xfrm>
              <a:off x="774700" y="5321300"/>
              <a:ext cx="3240042" cy="1260475"/>
              <a:chOff x="787400" y="5080000"/>
              <a:chExt cx="3240042" cy="1260475"/>
            </a:xfrm>
          </p:grpSpPr>
          <p:sp>
            <p:nvSpPr>
              <p:cNvPr id="75" name="Oval 74"/>
              <p:cNvSpPr/>
              <p:nvPr/>
            </p:nvSpPr>
            <p:spPr bwMode="auto">
              <a:xfrm>
                <a:off x="787400" y="5080000"/>
                <a:ext cx="3240042" cy="1260475"/>
              </a:xfrm>
              <a:prstGeom prst="ellipse">
                <a:avLst/>
              </a:prstGeom>
              <a:solidFill>
                <a:schemeClr val="bg2">
                  <a:alpha val="59000"/>
                </a:scheme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MF-</a:t>
                </a:r>
                <a:r>
                  <a:rPr lang="en-US" dirty="0" err="1">
                    <a:solidFill>
                      <a:schemeClr val="tx1"/>
                    </a:solidFill>
                  </a:rPr>
                  <a:t>Tyre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r">
                  <a:defRPr/>
                </a:pPr>
                <a:r>
                  <a:rPr lang="en-US" sz="900" b="0" dirty="0">
                    <a:solidFill>
                      <a:schemeClr val="tx1"/>
                    </a:solidFill>
                  </a:rPr>
                  <a:t>Magic 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Formula</a:t>
                </a:r>
              </a:p>
              <a:p>
                <a:pPr algn="r">
                  <a:defRPr/>
                </a:pPr>
                <a:r>
                  <a:rPr lang="en-US" sz="900" b="0" dirty="0" err="1" smtClean="0">
                    <a:solidFill>
                      <a:schemeClr val="tx1"/>
                    </a:solidFill>
                  </a:rPr>
                  <a:t>Tyre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 Model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in Different Versions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76" name="Bild 75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48000" contras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38200" y="5469467"/>
                <a:ext cx="1747352" cy="550334"/>
              </a:xfrm>
              <a:prstGeom prst="rect">
                <a:avLst/>
              </a:prstGeom>
            </p:spPr>
          </p:pic>
        </p:grpSp>
        <p:grpSp>
          <p:nvGrpSpPr>
            <p:cNvPr id="66" name="Gruppierung 65"/>
            <p:cNvGrpSpPr/>
            <p:nvPr/>
          </p:nvGrpSpPr>
          <p:grpSpPr>
            <a:xfrm>
              <a:off x="5764258" y="5321300"/>
              <a:ext cx="3240042" cy="1260475"/>
              <a:chOff x="5776958" y="5080000"/>
              <a:chExt cx="3240042" cy="1260475"/>
            </a:xfrm>
          </p:grpSpPr>
          <p:sp>
            <p:nvSpPr>
              <p:cNvPr id="73" name="Oval 72"/>
              <p:cNvSpPr/>
              <p:nvPr/>
            </p:nvSpPr>
            <p:spPr bwMode="auto">
              <a:xfrm>
                <a:off x="5776958" y="5080000"/>
                <a:ext cx="3240042" cy="1260475"/>
              </a:xfrm>
              <a:prstGeom prst="ellipse">
                <a:avLst/>
              </a:prstGeom>
              <a:solidFill>
                <a:schemeClr val="bg2">
                  <a:alpha val="59000"/>
                </a:scheme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 err="1">
                    <a:solidFill>
                      <a:schemeClr val="tx1"/>
                    </a:solidFill>
                  </a:rPr>
                  <a:t>TMeasy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err="1">
                    <a:solidFill>
                      <a:schemeClr val="tx1"/>
                    </a:solidFill>
                  </a:rPr>
                  <a:t>Tyre</a:t>
                </a:r>
                <a:r>
                  <a:rPr lang="en-US" sz="900" b="0" dirty="0">
                    <a:solidFill>
                      <a:schemeClr val="tx1"/>
                    </a:solidFill>
                  </a:rPr>
                  <a:t> Model 'Easy-To-Use'</a:t>
                </a:r>
              </a:p>
            </p:txBody>
          </p:sp>
          <p:pic>
            <p:nvPicPr>
              <p:cNvPr id="74" name="Bild 73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46000" contrast="52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340619" y="5232399"/>
                <a:ext cx="1418147" cy="872067"/>
              </a:xfrm>
              <a:prstGeom prst="rect">
                <a:avLst/>
              </a:prstGeom>
            </p:spPr>
          </p:pic>
        </p:grpSp>
        <p:grpSp>
          <p:nvGrpSpPr>
            <p:cNvPr id="67" name="Gruppierung 66"/>
            <p:cNvGrpSpPr/>
            <p:nvPr/>
          </p:nvGrpSpPr>
          <p:grpSpPr>
            <a:xfrm>
              <a:off x="3517900" y="4787900"/>
              <a:ext cx="3240000" cy="1260000"/>
              <a:chOff x="3530600" y="4546600"/>
              <a:chExt cx="3240000" cy="1260000"/>
            </a:xfrm>
          </p:grpSpPr>
          <p:sp>
            <p:nvSpPr>
              <p:cNvPr id="71" name="Oval 70"/>
              <p:cNvSpPr/>
              <p:nvPr/>
            </p:nvSpPr>
            <p:spPr bwMode="auto">
              <a:xfrm>
                <a:off x="3530600" y="4546600"/>
                <a:ext cx="3240000" cy="12600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  <a:alpha val="59000"/>
                </a:scheme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 err="1" smtClean="0">
                    <a:solidFill>
                      <a:schemeClr val="tx1"/>
                    </a:solidFill>
                  </a:rPr>
                  <a:t>TameTire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Thermo-Mechanical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Slip-Based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Steady-State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Model (Michelin)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72" name="Bild 71"/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harpenSoften amoun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135034" y="4759841"/>
                <a:ext cx="1460500" cy="785827"/>
              </a:xfrm>
              <a:prstGeom prst="rect">
                <a:avLst/>
              </a:prstGeom>
            </p:spPr>
          </p:pic>
        </p:grpSp>
        <p:grpSp>
          <p:nvGrpSpPr>
            <p:cNvPr id="68" name="Gruppierung 67"/>
            <p:cNvGrpSpPr/>
            <p:nvPr/>
          </p:nvGrpSpPr>
          <p:grpSpPr>
            <a:xfrm>
              <a:off x="774700" y="4330700"/>
              <a:ext cx="3240000" cy="1260000"/>
              <a:chOff x="787400" y="4089400"/>
              <a:chExt cx="3240000" cy="1260000"/>
            </a:xfrm>
          </p:grpSpPr>
          <p:sp>
            <p:nvSpPr>
              <p:cNvPr id="69" name="Oval 68"/>
              <p:cNvSpPr/>
              <p:nvPr/>
            </p:nvSpPr>
            <p:spPr bwMode="auto">
              <a:xfrm>
                <a:off x="787400" y="4089400"/>
                <a:ext cx="3240000" cy="1260000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  <a:alpha val="59000"/>
                </a:scheme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MF-Swift</a:t>
                </a:r>
              </a:p>
              <a:p>
                <a:pPr algn="l">
                  <a:defRPr/>
                </a:pPr>
                <a:r>
                  <a:rPr lang="en-US" sz="900" b="0" dirty="0">
                    <a:solidFill>
                      <a:schemeClr val="tx1"/>
                    </a:solidFill>
                  </a:rPr>
                  <a:t>Short 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Wavelength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Intermediate Frequency</a:t>
                </a:r>
              </a:p>
              <a:p>
                <a:pPr algn="l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</a:t>
                </a:r>
                <a:r>
                  <a:rPr lang="en-US" sz="900" b="0" dirty="0">
                    <a:solidFill>
                      <a:schemeClr val="tx1"/>
                    </a:solidFill>
                  </a:rPr>
                  <a:t>Model</a:t>
                </a:r>
              </a:p>
            </p:txBody>
          </p:sp>
          <p:pic>
            <p:nvPicPr>
              <p:cNvPr id="70" name="Bild 69"/>
              <p:cNvPicPr>
                <a:picLocks noChangeAspect="1"/>
              </p:cNvPicPr>
              <p:nvPr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sharpenSoften amoun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451100" y="4162786"/>
                <a:ext cx="1418166" cy="972248"/>
              </a:xfrm>
              <a:prstGeom prst="rect">
                <a:avLst/>
              </a:prstGeom>
            </p:spPr>
          </p:pic>
        </p:grpSp>
      </p:grpSp>
      <p:sp>
        <p:nvSpPr>
          <p:cNvPr id="59" name="Textfeld 58"/>
          <p:cNvSpPr txBox="1"/>
          <p:nvPr/>
        </p:nvSpPr>
        <p:spPr>
          <a:xfrm>
            <a:off x="1" y="4275667"/>
            <a:ext cx="9144000" cy="2582332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84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24" grpId="0" animBg="1"/>
      <p:bldP spid="25" grpId="0" animBg="1"/>
      <p:bldP spid="32" grpId="0" animBg="1"/>
      <p:bldP spid="51" grpId="0" animBg="1"/>
      <p:bldP spid="55" grpId="0" animBg="1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37920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" name="Gruppierung 1"/>
          <p:cNvGrpSpPr/>
          <p:nvPr/>
        </p:nvGrpSpPr>
        <p:grpSpPr>
          <a:xfrm>
            <a:off x="962111" y="1295400"/>
            <a:ext cx="7761318" cy="3009899"/>
            <a:chOff x="962111" y="1295400"/>
            <a:chExt cx="7761318" cy="3009899"/>
          </a:xfrm>
        </p:grpSpPr>
        <p:grpSp>
          <p:nvGrpSpPr>
            <p:cNvPr id="37893" name="Gruppierung 37892"/>
            <p:cNvGrpSpPr/>
            <p:nvPr/>
          </p:nvGrpSpPr>
          <p:grpSpPr>
            <a:xfrm>
              <a:off x="4393915" y="2616200"/>
              <a:ext cx="2341318" cy="1260475"/>
              <a:chOff x="4406615" y="2374900"/>
              <a:chExt cx="2341318" cy="1260475"/>
            </a:xfrm>
          </p:grpSpPr>
          <p:sp>
            <p:nvSpPr>
              <p:cNvPr id="15" name="Oval 14"/>
              <p:cNvSpPr/>
              <p:nvPr/>
            </p:nvSpPr>
            <p:spPr bwMode="auto">
              <a:xfrm>
                <a:off x="4406615" y="2374900"/>
                <a:ext cx="2341318" cy="1260475"/>
              </a:xfrm>
              <a:prstGeom prst="ellipse">
                <a:avLst/>
              </a:prstGeom>
              <a:solidFill>
                <a:srgbClr val="FFFF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r">
                  <a:defRPr/>
                </a:pPr>
                <a:r>
                  <a:rPr lang="en-US" dirty="0" err="1">
                    <a:solidFill>
                      <a:schemeClr val="tx1"/>
                    </a:solidFill>
                  </a:rPr>
                  <a:t>CDTire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Comfort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and Durability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</a:t>
                </a:r>
                <a:r>
                  <a:rPr lang="en-US" sz="900" b="0" dirty="0">
                    <a:solidFill>
                      <a:schemeClr val="tx1"/>
                    </a:solidFill>
                  </a:rPr>
                  <a:t>Model</a:t>
                </a:r>
              </a:p>
            </p:txBody>
          </p:sp>
          <p:pic>
            <p:nvPicPr>
              <p:cNvPr id="17" name="Bild 1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82533" y="2573866"/>
                <a:ext cx="989047" cy="905934"/>
              </a:xfrm>
              <a:prstGeom prst="rect">
                <a:avLst/>
              </a:prstGeom>
            </p:spPr>
          </p:pic>
        </p:grpSp>
        <p:grpSp>
          <p:nvGrpSpPr>
            <p:cNvPr id="37895" name="Gruppierung 37894"/>
            <p:cNvGrpSpPr/>
            <p:nvPr/>
          </p:nvGrpSpPr>
          <p:grpSpPr>
            <a:xfrm>
              <a:off x="3213100" y="1295400"/>
              <a:ext cx="3240000" cy="1260000"/>
              <a:chOff x="3225800" y="1054100"/>
              <a:chExt cx="3240000" cy="1260000"/>
            </a:xfrm>
          </p:grpSpPr>
          <p:sp>
            <p:nvSpPr>
              <p:cNvPr id="18" name="Oval 17"/>
              <p:cNvSpPr/>
              <p:nvPr/>
            </p:nvSpPr>
            <p:spPr bwMode="auto">
              <a:xfrm>
                <a:off x="3225800" y="1054100"/>
                <a:ext cx="3240000" cy="1260000"/>
              </a:xfrm>
              <a:prstGeom prst="ellipse">
                <a:avLst/>
              </a:prstGeom>
              <a:solidFill>
                <a:srgbClr val="FF66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Explicit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FE</a:t>
                </a:r>
              </a:p>
              <a:p>
                <a:pPr algn="l">
                  <a:defRPr/>
                </a:pPr>
                <a:r>
                  <a:rPr lang="en-US" dirty="0" smtClean="0">
                    <a:solidFill>
                      <a:schemeClr val="tx1"/>
                    </a:solidFill>
                  </a:rPr>
                  <a:t>Models</a:t>
                </a:r>
              </a:p>
              <a:p>
                <a:pPr algn="l">
                  <a:defRPr/>
                </a:pPr>
                <a:r>
                  <a:rPr lang="en-US" sz="900" b="0" dirty="0" err="1" smtClean="0">
                    <a:solidFill>
                      <a:schemeClr val="tx1"/>
                    </a:solidFill>
                  </a:rPr>
                  <a:t>Abaqus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,..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25" name="Bild 24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harpenSoften amoun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944533" y="1144811"/>
                <a:ext cx="956733" cy="1073236"/>
              </a:xfrm>
              <a:prstGeom prst="rect">
                <a:avLst/>
              </a:prstGeom>
            </p:spPr>
          </p:pic>
        </p:grpSp>
        <p:grpSp>
          <p:nvGrpSpPr>
            <p:cNvPr id="37894" name="Gruppierung 37893"/>
            <p:cNvGrpSpPr/>
            <p:nvPr/>
          </p:nvGrpSpPr>
          <p:grpSpPr>
            <a:xfrm>
              <a:off x="6383429" y="2616200"/>
              <a:ext cx="2340000" cy="1260475"/>
              <a:chOff x="6413063" y="2374900"/>
              <a:chExt cx="2340000" cy="1260475"/>
            </a:xfrm>
          </p:grpSpPr>
          <p:sp>
            <p:nvSpPr>
              <p:cNvPr id="16" name="Oval 15"/>
              <p:cNvSpPr/>
              <p:nvPr/>
            </p:nvSpPr>
            <p:spPr bwMode="auto">
              <a:xfrm>
                <a:off x="6413063" y="2374900"/>
                <a:ext cx="2340000" cy="1260475"/>
              </a:xfrm>
              <a:prstGeom prst="ellipse">
                <a:avLst/>
              </a:prstGeom>
              <a:solidFill>
                <a:srgbClr val="FFFF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RMOD-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K 7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err="1">
                    <a:solidFill>
                      <a:schemeClr val="tx1"/>
                    </a:solidFill>
                  </a:rPr>
                  <a:t>Reifenmodell</a:t>
                </a:r>
                <a:endParaRPr lang="en-US" sz="900" b="0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err="1">
                    <a:solidFill>
                      <a:schemeClr val="tx1"/>
                    </a:solidFill>
                  </a:rPr>
                  <a:t>Komfort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24" name="Bild 23"/>
              <p:cNvPicPr>
                <a:picLocks noChangeAspect="1"/>
              </p:cNvPicPr>
              <p:nvPr/>
            </p:nvPicPr>
            <p:blipFill>
              <a:blip r:embed="rId7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harpenSoften amount="100000"/>
                        </a14:imgEffect>
                        <a14:imgEffect>
                          <a14:saturation sat="174000"/>
                        </a14:imgEffect>
                        <a14:imgEffect>
                          <a14:brightnessContrast bright="-54000" contrast="-22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flipH="1">
                <a:off x="7825402" y="2611968"/>
                <a:ext cx="927133" cy="863599"/>
              </a:xfrm>
              <a:prstGeom prst="rect">
                <a:avLst/>
              </a:prstGeom>
            </p:spPr>
          </p:pic>
        </p:grpSp>
        <p:grpSp>
          <p:nvGrpSpPr>
            <p:cNvPr id="4" name="Gruppierung 3"/>
            <p:cNvGrpSpPr/>
            <p:nvPr/>
          </p:nvGrpSpPr>
          <p:grpSpPr>
            <a:xfrm>
              <a:off x="962111" y="2425700"/>
              <a:ext cx="2758343" cy="1879599"/>
              <a:chOff x="974811" y="2184400"/>
              <a:chExt cx="2758343" cy="1879599"/>
            </a:xfrm>
          </p:grpSpPr>
          <p:sp>
            <p:nvSpPr>
              <p:cNvPr id="23" name="Oval 22"/>
              <p:cNvSpPr/>
              <p:nvPr/>
            </p:nvSpPr>
            <p:spPr bwMode="auto">
              <a:xfrm>
                <a:off x="1213354" y="2370086"/>
                <a:ext cx="2519800" cy="1260475"/>
              </a:xfrm>
              <a:prstGeom prst="ellipse">
                <a:avLst/>
              </a:prstGeom>
              <a:solidFill>
                <a:srgbClr val="FFFF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r">
                  <a:defRPr/>
                </a:pPr>
                <a:r>
                  <a:rPr lang="en-US" i="1" dirty="0" err="1">
                    <a:solidFill>
                      <a:schemeClr val="tx1"/>
                    </a:solidFill>
                  </a:rPr>
                  <a:t>F</a:t>
                </a:r>
                <a:r>
                  <a:rPr lang="en-US" i="1" dirty="0" err="1" smtClean="0">
                    <a:solidFill>
                      <a:schemeClr val="tx1"/>
                    </a:solidFill>
                  </a:rPr>
                  <a:t>Tire</a:t>
                </a:r>
                <a:endParaRPr lang="en-US" i="1" dirty="0">
                  <a:solidFill>
                    <a:schemeClr val="tx1"/>
                  </a:solidFill>
                </a:endParaRP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Flexible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Structure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Model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36" name="Bild 35" descr="hugo.pn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4811" y="2184400"/>
                <a:ext cx="1712672" cy="1879599"/>
              </a:xfrm>
              <a:prstGeom prst="rect">
                <a:avLst/>
              </a:prstGeom>
            </p:spPr>
          </p:pic>
        </p:grpSp>
      </p:grpSp>
      <p:sp>
        <p:nvSpPr>
          <p:cNvPr id="34" name="Rectangle 6"/>
          <p:cNvSpPr txBox="1">
            <a:spLocks noChangeArrowheads="1"/>
          </p:cNvSpPr>
          <p:nvPr/>
        </p:nvSpPr>
        <p:spPr bwMode="auto">
          <a:xfrm>
            <a:off x="4216400" y="12700"/>
            <a:ext cx="40386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dirty="0">
                <a:solidFill>
                  <a:srgbClr val="53505E"/>
                </a:solidFill>
                <a:latin typeface="Trebuchet MS" charset="0"/>
              </a:rPr>
              <a:t>The Analytic Approach</a:t>
            </a:r>
            <a:endParaRPr lang="en-US" sz="1800" b="1" dirty="0">
              <a:solidFill>
                <a:srgbClr val="53505E"/>
              </a:solidFill>
              <a:latin typeface="Trebuchet MS" charset="0"/>
            </a:endParaRPr>
          </a:p>
        </p:txBody>
      </p:sp>
      <p:pic>
        <p:nvPicPr>
          <p:cNvPr id="35" name="Bild 34" descr="hugo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sp>
        <p:nvSpPr>
          <p:cNvPr id="32" name="Textfeld 31"/>
          <p:cNvSpPr txBox="1"/>
          <p:nvPr/>
        </p:nvSpPr>
        <p:spPr>
          <a:xfrm>
            <a:off x="1338470" y="4762500"/>
            <a:ext cx="7322930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the </a:t>
            </a:r>
            <a:r>
              <a:rPr lang="en-US">
                <a:solidFill>
                  <a:srgbClr val="FF6600"/>
                </a:solidFill>
              </a:rPr>
              <a:t>analytic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 approach: ‘focus on </a:t>
            </a:r>
            <a:r>
              <a:rPr lang="en-US">
                <a:solidFill>
                  <a:srgbClr val="FF6600"/>
                </a:solidFill>
              </a:rPr>
              <a:t>cause 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rather than on effect’</a:t>
            </a:r>
          </a:p>
          <a:p>
            <a:pPr algn="l">
              <a:buClr>
                <a:schemeClr val="tx1">
                  <a:lumMod val="65000"/>
                  <a:lumOff val="35000"/>
                </a:schemeClr>
              </a:buClr>
            </a:pP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44500" indent="-44450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Zapf Dingbats" charset="2"/>
              <a:buChar char="➜"/>
            </a:pPr>
            <a:r>
              <a:rPr lang="en-US" sz="1400">
                <a:solidFill>
                  <a:srgbClr val="FF6600"/>
                </a:solidFill>
              </a:rPr>
              <a:t>physical</a:t>
            </a:r>
            <a:r>
              <a:rPr lang="en-US" sz="1400">
                <a:solidFill>
                  <a:srgbClr val="595959"/>
                </a:solidFill>
              </a:rPr>
              <a:t>, </a:t>
            </a:r>
            <a:r>
              <a:rPr lang="en-US" sz="1400">
                <a:solidFill>
                  <a:srgbClr val="FF6600"/>
                </a:solidFill>
              </a:rPr>
              <a:t>consistent</a:t>
            </a:r>
            <a:r>
              <a:rPr lang="en-US" sz="1400">
                <a:solidFill>
                  <a:srgbClr val="595959"/>
                </a:solidFill>
              </a:rPr>
              <a:t>, and </a:t>
            </a:r>
            <a:r>
              <a:rPr lang="en-US" sz="1400">
                <a:solidFill>
                  <a:srgbClr val="FF6600"/>
                </a:solidFill>
              </a:rPr>
              <a:t>comprehensive </a:t>
            </a: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of relevant mechanics/thermodynamics/tribology</a:t>
            </a:r>
          </a:p>
          <a:p>
            <a:pPr marL="444500" indent="-44450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Zapf Dingbats" charset="2"/>
              <a:buChar char="➜"/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</a:rPr>
              <a:t>model-inherent interaction effects between components and features; no need for extra modeling   </a:t>
            </a:r>
          </a:p>
        </p:txBody>
      </p:sp>
    </p:spTree>
    <p:extLst>
      <p:ext uri="{BB962C8B-B14F-4D97-AF65-F5344CB8AC3E}">
        <p14:creationId xmlns:p14="http://schemas.microsoft.com/office/powerpoint/2010/main" val="391806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uppierung 7"/>
          <p:cNvGrpSpPr>
            <a:grpSpLocks/>
          </p:cNvGrpSpPr>
          <p:nvPr/>
        </p:nvGrpSpPr>
        <p:grpSpPr bwMode="auto">
          <a:xfrm>
            <a:off x="0" y="0"/>
            <a:ext cx="9144000" cy="1520825"/>
            <a:chOff x="0" y="0"/>
            <a:chExt cx="9144000" cy="1520825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60000"/>
                    <a:lumOff val="40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3333CC"/>
                </a:solidFill>
                <a:latin typeface="Arial" charset="0"/>
              </a:endParaRPr>
            </a:p>
          </p:txBody>
        </p:sp>
        <p:pic>
          <p:nvPicPr>
            <p:cNvPr id="37920" name="Bild 13" descr="cosin_logo_box_640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7802" y="152400"/>
              <a:ext cx="2690256" cy="59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Rectangle 6"/>
          <p:cNvSpPr txBox="1">
            <a:spLocks noChangeArrowheads="1"/>
          </p:cNvSpPr>
          <p:nvPr/>
        </p:nvSpPr>
        <p:spPr bwMode="auto">
          <a:xfrm>
            <a:off x="4216400" y="12700"/>
            <a:ext cx="40386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-65" charset="0"/>
              </a:defRPr>
            </a:lvl9pPr>
          </a:lstStyle>
          <a:p>
            <a:pPr algn="r" eaLnBrk="1" hangingPunct="1"/>
            <a:r>
              <a:rPr lang="en-US" sz="1800" dirty="0">
                <a:solidFill>
                  <a:srgbClr val="53505E"/>
                </a:solidFill>
                <a:latin typeface="Trebuchet MS" charset="0"/>
              </a:rPr>
              <a:t>The Analytic Approach</a:t>
            </a:r>
            <a:endParaRPr lang="en-US" sz="1800" b="1" dirty="0">
              <a:solidFill>
                <a:srgbClr val="53505E"/>
              </a:solidFill>
              <a:latin typeface="Trebuchet MS" charset="0"/>
            </a:endParaRPr>
          </a:p>
        </p:txBody>
      </p:sp>
      <p:pic>
        <p:nvPicPr>
          <p:cNvPr id="35" name="Bild 34" descr="hu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80" y="141952"/>
            <a:ext cx="857520" cy="941099"/>
          </a:xfrm>
          <a:prstGeom prst="rect">
            <a:avLst/>
          </a:prstGeom>
        </p:spPr>
      </p:pic>
      <p:grpSp>
        <p:nvGrpSpPr>
          <p:cNvPr id="2" name="Gruppierung 1"/>
          <p:cNvGrpSpPr/>
          <p:nvPr/>
        </p:nvGrpSpPr>
        <p:grpSpPr>
          <a:xfrm>
            <a:off x="962111" y="1295400"/>
            <a:ext cx="7761318" cy="3009899"/>
            <a:chOff x="962111" y="1295400"/>
            <a:chExt cx="7761318" cy="3009899"/>
          </a:xfrm>
        </p:grpSpPr>
        <p:grpSp>
          <p:nvGrpSpPr>
            <p:cNvPr id="37893" name="Gruppierung 37892"/>
            <p:cNvGrpSpPr/>
            <p:nvPr/>
          </p:nvGrpSpPr>
          <p:grpSpPr>
            <a:xfrm>
              <a:off x="4393915" y="2616200"/>
              <a:ext cx="2341318" cy="1260475"/>
              <a:chOff x="4406615" y="2374900"/>
              <a:chExt cx="2341318" cy="1260475"/>
            </a:xfrm>
          </p:grpSpPr>
          <p:sp>
            <p:nvSpPr>
              <p:cNvPr id="15" name="Oval 14"/>
              <p:cNvSpPr/>
              <p:nvPr/>
            </p:nvSpPr>
            <p:spPr bwMode="auto">
              <a:xfrm>
                <a:off x="4406615" y="2374900"/>
                <a:ext cx="2341318" cy="1260475"/>
              </a:xfrm>
              <a:prstGeom prst="ellipse">
                <a:avLst/>
              </a:prstGeom>
              <a:solidFill>
                <a:srgbClr val="FFFF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r">
                  <a:defRPr/>
                </a:pPr>
                <a:r>
                  <a:rPr lang="en-US" dirty="0" err="1">
                    <a:solidFill>
                      <a:schemeClr val="tx1"/>
                    </a:solidFill>
                  </a:rPr>
                  <a:t>CDTire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Comfort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and Durability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</a:t>
                </a:r>
                <a:r>
                  <a:rPr lang="en-US" sz="900" b="0" dirty="0">
                    <a:solidFill>
                      <a:schemeClr val="tx1"/>
                    </a:solidFill>
                  </a:rPr>
                  <a:t>Model</a:t>
                </a:r>
              </a:p>
            </p:txBody>
          </p:sp>
          <p:pic>
            <p:nvPicPr>
              <p:cNvPr id="17" name="Bild 1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82533" y="2573866"/>
                <a:ext cx="989047" cy="905934"/>
              </a:xfrm>
              <a:prstGeom prst="rect">
                <a:avLst/>
              </a:prstGeom>
            </p:spPr>
          </p:pic>
        </p:grpSp>
        <p:grpSp>
          <p:nvGrpSpPr>
            <p:cNvPr id="37895" name="Gruppierung 37894"/>
            <p:cNvGrpSpPr/>
            <p:nvPr/>
          </p:nvGrpSpPr>
          <p:grpSpPr>
            <a:xfrm>
              <a:off x="3213100" y="1295400"/>
              <a:ext cx="3240000" cy="1260000"/>
              <a:chOff x="3225800" y="1054100"/>
              <a:chExt cx="3240000" cy="1260000"/>
            </a:xfrm>
          </p:grpSpPr>
          <p:sp>
            <p:nvSpPr>
              <p:cNvPr id="18" name="Oval 17"/>
              <p:cNvSpPr/>
              <p:nvPr/>
            </p:nvSpPr>
            <p:spPr bwMode="auto">
              <a:xfrm>
                <a:off x="3225800" y="1054100"/>
                <a:ext cx="3240000" cy="1260000"/>
              </a:xfrm>
              <a:prstGeom prst="ellipse">
                <a:avLst/>
              </a:prstGeom>
              <a:solidFill>
                <a:srgbClr val="FF66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Explicit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FE</a:t>
                </a:r>
              </a:p>
              <a:p>
                <a:pPr algn="l">
                  <a:defRPr/>
                </a:pPr>
                <a:r>
                  <a:rPr lang="en-US" dirty="0" smtClean="0">
                    <a:solidFill>
                      <a:schemeClr val="tx1"/>
                    </a:solidFill>
                  </a:rPr>
                  <a:t>Models</a:t>
                </a:r>
              </a:p>
              <a:p>
                <a:pPr algn="l">
                  <a:defRPr/>
                </a:pPr>
                <a:r>
                  <a:rPr lang="en-US" sz="900" b="0" dirty="0" err="1" smtClean="0">
                    <a:solidFill>
                      <a:schemeClr val="tx1"/>
                    </a:solidFill>
                  </a:rPr>
                  <a:t>Abaqus</a:t>
                </a:r>
                <a:r>
                  <a:rPr lang="en-US" sz="900" b="0" dirty="0" smtClean="0">
                    <a:solidFill>
                      <a:schemeClr val="tx1"/>
                    </a:solidFill>
                  </a:rPr>
                  <a:t>,..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25" name="Bild 24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944533" y="1144811"/>
                <a:ext cx="956733" cy="1073236"/>
              </a:xfrm>
              <a:prstGeom prst="rect">
                <a:avLst/>
              </a:prstGeom>
            </p:spPr>
          </p:pic>
        </p:grpSp>
        <p:grpSp>
          <p:nvGrpSpPr>
            <p:cNvPr id="37894" name="Gruppierung 37893"/>
            <p:cNvGrpSpPr/>
            <p:nvPr/>
          </p:nvGrpSpPr>
          <p:grpSpPr>
            <a:xfrm>
              <a:off x="6383429" y="2616200"/>
              <a:ext cx="2340000" cy="1260475"/>
              <a:chOff x="6413063" y="2374900"/>
              <a:chExt cx="2340000" cy="1260475"/>
            </a:xfrm>
          </p:grpSpPr>
          <p:sp>
            <p:nvSpPr>
              <p:cNvPr id="16" name="Oval 15"/>
              <p:cNvSpPr/>
              <p:nvPr/>
            </p:nvSpPr>
            <p:spPr bwMode="auto">
              <a:xfrm>
                <a:off x="6413063" y="2374900"/>
                <a:ext cx="2340000" cy="1260475"/>
              </a:xfrm>
              <a:prstGeom prst="ellipse">
                <a:avLst/>
              </a:prstGeom>
              <a:solidFill>
                <a:srgbClr val="FFFF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l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RMOD-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K 7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err="1">
                    <a:solidFill>
                      <a:schemeClr val="tx1"/>
                    </a:solidFill>
                  </a:rPr>
                  <a:t>Reifenmodell</a:t>
                </a:r>
                <a:endParaRPr lang="en-US" sz="900" b="0" dirty="0">
                  <a:solidFill>
                    <a:schemeClr val="tx1"/>
                  </a:solidFill>
                </a:endParaRPr>
              </a:p>
              <a:p>
                <a:pPr algn="l">
                  <a:defRPr/>
                </a:pPr>
                <a:r>
                  <a:rPr lang="en-US" sz="900" b="0" dirty="0" err="1">
                    <a:solidFill>
                      <a:schemeClr val="tx1"/>
                    </a:solidFill>
                  </a:rPr>
                  <a:t>Komfort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24" name="Bild 23"/>
              <p:cNvPicPr>
                <a:picLocks noChangeAspect="1"/>
              </p:cNvPicPr>
              <p:nvPr/>
            </p:nvPicPr>
            <p:blipFill>
              <a:blip r:embed="rId8">
                <a:alphaModFix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100000"/>
                        </a14:imgEffect>
                        <a14:imgEffect>
                          <a14:saturation sat="174000"/>
                        </a14:imgEffect>
                        <a14:imgEffect>
                          <a14:brightnessContrast bright="-54000" contrast="-22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flipH="1">
                <a:off x="7825402" y="2611968"/>
                <a:ext cx="927133" cy="863599"/>
              </a:xfrm>
              <a:prstGeom prst="rect">
                <a:avLst/>
              </a:prstGeom>
            </p:spPr>
          </p:pic>
        </p:grpSp>
        <p:grpSp>
          <p:nvGrpSpPr>
            <p:cNvPr id="4" name="Gruppierung 3"/>
            <p:cNvGrpSpPr/>
            <p:nvPr/>
          </p:nvGrpSpPr>
          <p:grpSpPr>
            <a:xfrm>
              <a:off x="962111" y="2425700"/>
              <a:ext cx="2758343" cy="1879599"/>
              <a:chOff x="974811" y="2184400"/>
              <a:chExt cx="2758343" cy="1879599"/>
            </a:xfrm>
          </p:grpSpPr>
          <p:sp>
            <p:nvSpPr>
              <p:cNvPr id="23" name="Oval 22"/>
              <p:cNvSpPr/>
              <p:nvPr/>
            </p:nvSpPr>
            <p:spPr bwMode="auto">
              <a:xfrm>
                <a:off x="1213354" y="2370086"/>
                <a:ext cx="2519800" cy="1260475"/>
              </a:xfrm>
              <a:prstGeom prst="ellipse">
                <a:avLst/>
              </a:prstGeom>
              <a:solidFill>
                <a:srgbClr val="FFFF66">
                  <a:alpha val="59000"/>
                </a:srgbClr>
              </a:solidFill>
              <a:ln w="38100" cap="flat" cmpd="sng" algn="ctr">
                <a:noFill/>
                <a:prstDash val="solid"/>
                <a:round/>
                <a:headEnd type="oval" w="med" len="med"/>
                <a:tailEnd type="triangle" w="med" len="med"/>
              </a:ln>
              <a:effectLst/>
              <a:scene3d>
                <a:camera prst="orthographicFront"/>
                <a:lightRig rig="threePt" dir="t"/>
              </a:scene3d>
              <a:sp3d extrusionH="88900">
                <a:bevelT w="190500" h="190500"/>
                <a:bevelB w="190500" h="190500"/>
              </a:sp3d>
            </p:spPr>
            <p:txBody>
              <a:bodyPr anchor="ctr">
                <a:prstTxWarp prst="textNoShape">
                  <a:avLst/>
                </a:prstTxWarp>
              </a:bodyPr>
              <a:lstStyle/>
              <a:p>
                <a:pPr algn="r">
                  <a:defRPr/>
                </a:pPr>
                <a:r>
                  <a:rPr lang="en-US" i="1" dirty="0" err="1">
                    <a:solidFill>
                      <a:schemeClr val="tx1"/>
                    </a:solidFill>
                  </a:rPr>
                  <a:t>F</a:t>
                </a:r>
                <a:r>
                  <a:rPr lang="en-US" i="1" dirty="0" err="1" smtClean="0">
                    <a:solidFill>
                      <a:schemeClr val="tx1"/>
                    </a:solidFill>
                  </a:rPr>
                  <a:t>Tire</a:t>
                </a:r>
                <a:endParaRPr lang="en-US" i="1" dirty="0">
                  <a:solidFill>
                    <a:schemeClr val="tx1"/>
                  </a:solidFill>
                </a:endParaRP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Flexible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Structure</a:t>
                </a:r>
              </a:p>
              <a:p>
                <a:pPr algn="r">
                  <a:defRPr/>
                </a:pPr>
                <a:r>
                  <a:rPr lang="en-US" sz="900" b="0" dirty="0" smtClean="0">
                    <a:solidFill>
                      <a:schemeClr val="tx1"/>
                    </a:solidFill>
                  </a:rPr>
                  <a:t>Tire Model</a:t>
                </a:r>
                <a:endParaRPr lang="en-US" sz="900" b="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36" name="Bild 35" descr="hugo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4811" y="2184400"/>
                <a:ext cx="1712672" cy="1879599"/>
              </a:xfrm>
              <a:prstGeom prst="rect">
                <a:avLst/>
              </a:prstGeom>
            </p:spPr>
          </p:pic>
        </p:grpSp>
      </p:grpSp>
      <p:sp>
        <p:nvSpPr>
          <p:cNvPr id="21" name="Textfeld 20"/>
          <p:cNvSpPr txBox="1"/>
          <p:nvPr/>
        </p:nvSpPr>
        <p:spPr>
          <a:xfrm>
            <a:off x="1253067" y="4885267"/>
            <a:ext cx="68495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Tire model (in parts) is </a:t>
            </a:r>
            <a:r>
              <a:rPr lang="en-US">
                <a:solidFill>
                  <a:srgbClr val="FF6600"/>
                </a:solidFill>
              </a:rPr>
              <a:t>teacher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</a:p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even the developer can learn from the model’s predicted behavior in new operating points </a:t>
            </a:r>
          </a:p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>
                <a:solidFill>
                  <a:srgbClr val="FF6600"/>
                </a:solidFill>
              </a:rPr>
              <a:t>‘you get more insight than you have programmed’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0" y="1295399"/>
            <a:ext cx="9144000" cy="3031068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3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33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1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Trebuchet MS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33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1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Trebuchet MS" pitchFamily="-65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1546</Words>
  <Application>Microsoft Macintosh PowerPoint</Application>
  <PresentationFormat>Bildschirmpräsentation (4:3)</PresentationFormat>
  <Paragraphs>385</Paragraphs>
  <Slides>30</Slides>
  <Notes>17</Notes>
  <HiddenSlides>0</HiddenSlides>
  <MMClips>6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30</vt:i4>
      </vt:variant>
    </vt:vector>
  </HeadingPairs>
  <TitlesOfParts>
    <vt:vector size="31" baseType="lpstr">
      <vt:lpstr>Standarddesign</vt:lpstr>
      <vt:lpstr> </vt:lpstr>
      <vt:lpstr>FTire and Puzzling Tire Physics: Teacher, not Student</vt:lpstr>
      <vt:lpstr>FTire and Puzzling Tire Physics: Teacher, not Student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^</vt:lpstr>
      <vt:lpstr>PowerPoint-Präsentation</vt:lpstr>
      <vt:lpstr>PowerPoint-Präsentation</vt:lpstr>
      <vt:lpstr>PowerPoint-Präsentation</vt:lpstr>
      <vt:lpstr> </vt:lpstr>
      <vt:lpstr>Agenda</vt:lpstr>
      <vt:lpstr>How does FTire teach? FTire Analysis Tools</vt:lpstr>
      <vt:lpstr> </vt:lpstr>
    </vt:vector>
  </TitlesOfParts>
  <Company>mg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 of Contents</dc:title>
  <dc:creator>mg</dc:creator>
  <cp:lastModifiedBy>Michael Gipser</cp:lastModifiedBy>
  <cp:revision>705</cp:revision>
  <cp:lastPrinted>2015-04-17T16:53:40Z</cp:lastPrinted>
  <dcterms:created xsi:type="dcterms:W3CDTF">2013-02-05T09:13:34Z</dcterms:created>
  <dcterms:modified xsi:type="dcterms:W3CDTF">2015-04-17T16:54:48Z</dcterms:modified>
</cp:coreProperties>
</file>